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5"/>
  </p:notesMasterIdLst>
  <p:sldIdLst>
    <p:sldId id="256" r:id="rId2"/>
    <p:sldId id="291" r:id="rId3"/>
    <p:sldId id="257" r:id="rId4"/>
    <p:sldId id="292" r:id="rId5"/>
    <p:sldId id="293" r:id="rId6"/>
    <p:sldId id="294" r:id="rId7"/>
    <p:sldId id="295" r:id="rId8"/>
    <p:sldId id="296" r:id="rId9"/>
    <p:sldId id="258" r:id="rId10"/>
    <p:sldId id="262" r:id="rId11"/>
    <p:sldId id="297" r:id="rId12"/>
    <p:sldId id="260" r:id="rId13"/>
    <p:sldId id="346" r:id="rId14"/>
    <p:sldId id="347" r:id="rId15"/>
    <p:sldId id="263" r:id="rId16"/>
    <p:sldId id="299" r:id="rId17"/>
    <p:sldId id="264" r:id="rId18"/>
    <p:sldId id="338" r:id="rId19"/>
    <p:sldId id="300" r:id="rId20"/>
    <p:sldId id="301" r:id="rId21"/>
    <p:sldId id="302" r:id="rId22"/>
    <p:sldId id="303" r:id="rId23"/>
    <p:sldId id="304" r:id="rId24"/>
    <p:sldId id="305" r:id="rId25"/>
    <p:sldId id="306" r:id="rId26"/>
    <p:sldId id="307" r:id="rId27"/>
    <p:sldId id="308" r:id="rId28"/>
    <p:sldId id="339" r:id="rId29"/>
    <p:sldId id="309" r:id="rId30"/>
    <p:sldId id="310" r:id="rId31"/>
    <p:sldId id="311" r:id="rId32"/>
    <p:sldId id="312" r:id="rId33"/>
    <p:sldId id="340" r:id="rId34"/>
    <p:sldId id="313" r:id="rId35"/>
    <p:sldId id="314" r:id="rId36"/>
    <p:sldId id="315" r:id="rId37"/>
    <p:sldId id="341" r:id="rId38"/>
    <p:sldId id="316" r:id="rId39"/>
    <p:sldId id="317" r:id="rId40"/>
    <p:sldId id="318" r:id="rId41"/>
    <p:sldId id="342" r:id="rId42"/>
    <p:sldId id="319" r:id="rId43"/>
    <p:sldId id="320" r:id="rId44"/>
    <p:sldId id="321" r:id="rId45"/>
    <p:sldId id="343" r:id="rId46"/>
    <p:sldId id="322" r:id="rId47"/>
    <p:sldId id="323" r:id="rId48"/>
    <p:sldId id="324" r:id="rId49"/>
    <p:sldId id="344" r:id="rId50"/>
    <p:sldId id="325" r:id="rId51"/>
    <p:sldId id="326" r:id="rId52"/>
    <p:sldId id="327" r:id="rId53"/>
    <p:sldId id="328" r:id="rId54"/>
    <p:sldId id="329" r:id="rId55"/>
    <p:sldId id="330" r:id="rId56"/>
    <p:sldId id="345" r:id="rId57"/>
    <p:sldId id="331" r:id="rId58"/>
    <p:sldId id="332" r:id="rId59"/>
    <p:sldId id="333" r:id="rId60"/>
    <p:sldId id="334" r:id="rId61"/>
    <p:sldId id="335" r:id="rId62"/>
    <p:sldId id="337" r:id="rId63"/>
    <p:sldId id="349" r:id="rId64"/>
    <p:sldId id="348" r:id="rId65"/>
    <p:sldId id="350" r:id="rId66"/>
    <p:sldId id="351" r:id="rId67"/>
    <p:sldId id="352" r:id="rId68"/>
    <p:sldId id="353" r:id="rId69"/>
    <p:sldId id="354" r:id="rId70"/>
    <p:sldId id="355" r:id="rId71"/>
    <p:sldId id="356" r:id="rId72"/>
    <p:sldId id="357" r:id="rId73"/>
    <p:sldId id="358" r:id="rId74"/>
  </p:sldIdLst>
  <p:sldSz cx="9144000" cy="5143500" type="screen16x9"/>
  <p:notesSz cx="6858000" cy="9144000"/>
  <p:embeddedFontLst>
    <p:embeddedFont>
      <p:font typeface="Nunito Light" pitchFamily="2" charset="0"/>
      <p:regular r:id="rId76"/>
      <p:italic r:id="rId77"/>
    </p:embeddedFont>
    <p:embeddedFont>
      <p:font typeface="Quantico" panose="020B0604020202020204" charset="0"/>
      <p:regular r:id="rId78"/>
      <p:bold r:id="rId79"/>
      <p:italic r:id="rId80"/>
      <p:boldItalic r:id="rId81"/>
    </p:embeddedFont>
    <p:embeddedFont>
      <p:font typeface="Source Code Pro" panose="020B0509030403020204" pitchFamily="49"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FFF048-AC95-43C1-B33F-7B531FB94358}">
  <a:tblStyle styleId="{6EFFF048-AC95-43C1-B33F-7B531FB943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6" d="100"/>
          <a:sy n="106" d="100"/>
        </p:scale>
        <p:origin x="73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d94438e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d94438e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25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60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1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65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31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90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14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5d94438ed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5d94438ed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718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076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926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901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53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7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63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21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106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48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11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372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600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858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64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7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409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53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349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651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90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73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81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1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446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253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35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957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848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498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3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42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810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4939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6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480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414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633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197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15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815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556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22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375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8304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257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152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373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21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08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564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4932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6301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23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7709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056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561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2969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7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784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848350" y="3365325"/>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414871" y="1639888"/>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723100" y="1567650"/>
            <a:ext cx="3697800" cy="128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chemeClr val="tx1"/>
                </a:solidFill>
              </a:rPr>
              <a:t>Quản lý sinh viên </a:t>
            </a:r>
            <a:endParaRPr>
              <a:solidFill>
                <a:schemeClr val="tx1"/>
              </a:solidFill>
            </a:endParaRPr>
          </a:p>
        </p:txBody>
      </p:sp>
      <p:sp>
        <p:nvSpPr>
          <p:cNvPr id="85" name="Google Shape;85;p15"/>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Cơ sở dữ liệu nâng cao</a:t>
            </a:r>
            <a:endParaRPr/>
          </a:p>
        </p:txBody>
      </p:sp>
      <p:grpSp>
        <p:nvGrpSpPr>
          <p:cNvPr id="86" name="Google Shape;86;p15"/>
          <p:cNvGrpSpPr/>
          <p:nvPr/>
        </p:nvGrpSpPr>
        <p:grpSpPr>
          <a:xfrm>
            <a:off x="488525" y="309847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p:nvPr/>
          </p:nvSpPr>
          <p:spPr>
            <a:xfrm>
              <a:off x="693113" y="3432625"/>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85;p15">
            <a:extLst>
              <a:ext uri="{FF2B5EF4-FFF2-40B4-BE49-F238E27FC236}">
                <a16:creationId xmlns:a16="http://schemas.microsoft.com/office/drawing/2014/main" id="{6377C1A7-6BBB-4A40-911C-D24382E9EED5}"/>
              </a:ext>
            </a:extLst>
          </p:cNvPr>
          <p:cNvSpPr txBox="1">
            <a:spLocks/>
          </p:cNvSpPr>
          <p:nvPr/>
        </p:nvSpPr>
        <p:spPr>
          <a:xfrm>
            <a:off x="1094609" y="3381657"/>
            <a:ext cx="1023162" cy="38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r>
              <a:rPr lang="vi-VN"/>
              <a:t>Nhóm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1"/>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&lt;/</a:t>
            </a:r>
            <a:r>
              <a:rPr lang="vi-VN"/>
              <a:t>Phạm vi nghiên cứu</a:t>
            </a:r>
            <a:endParaRPr/>
          </a:p>
        </p:txBody>
      </p:sp>
      <p:grpSp>
        <p:nvGrpSpPr>
          <p:cNvPr id="357" name="Google Shape;357;p21"/>
          <p:cNvGrpSpPr/>
          <p:nvPr/>
        </p:nvGrpSpPr>
        <p:grpSpPr>
          <a:xfrm>
            <a:off x="927084" y="1855558"/>
            <a:ext cx="2456518" cy="925466"/>
            <a:chOff x="1308684" y="1758525"/>
            <a:chExt cx="2456518" cy="925466"/>
          </a:xfrm>
        </p:grpSpPr>
        <p:sp>
          <p:nvSpPr>
            <p:cNvPr id="358" name="Google Shape;358;p21"/>
            <p:cNvSpPr txBox="1"/>
            <p:nvPr/>
          </p:nvSpPr>
          <p:spPr>
            <a:xfrm>
              <a:off x="1308802" y="1758525"/>
              <a:ext cx="2456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Chức năng</a:t>
              </a:r>
            </a:p>
          </p:txBody>
        </p:sp>
        <p:sp>
          <p:nvSpPr>
            <p:cNvPr id="359" name="Google Shape;359;p21"/>
            <p:cNvSpPr txBox="1"/>
            <p:nvPr/>
          </p:nvSpPr>
          <p:spPr>
            <a:xfrm flipH="1">
              <a:off x="1308684" y="2318291"/>
              <a:ext cx="2456400" cy="36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vi-VN" sz="1200">
                  <a:solidFill>
                    <a:schemeClr val="dk1"/>
                  </a:solidFill>
                  <a:latin typeface="Source Code Pro"/>
                  <a:ea typeface="Source Code Pro"/>
                  <a:cs typeface="Source Code Pro"/>
                  <a:sym typeface="Source Code Pro"/>
                </a:rPr>
                <a:t>Tập trung vào việc xác định và cải thiện các chức năng cơ bản của hệ thống quản lý sinh viên như ghi điểm, đăng ký môn học, theo dõi tiến trình học tập, xem học phí, thời khóa biểu.</a:t>
              </a:r>
            </a:p>
          </p:txBody>
        </p:sp>
      </p:grpSp>
      <p:grpSp>
        <p:nvGrpSpPr>
          <p:cNvPr id="363" name="Google Shape;363;p21"/>
          <p:cNvGrpSpPr/>
          <p:nvPr/>
        </p:nvGrpSpPr>
        <p:grpSpPr>
          <a:xfrm>
            <a:off x="4919498" y="1839114"/>
            <a:ext cx="3930802" cy="941910"/>
            <a:chOff x="4538016" y="1742081"/>
            <a:chExt cx="3930802" cy="941910"/>
          </a:xfrm>
        </p:grpSpPr>
        <p:sp>
          <p:nvSpPr>
            <p:cNvPr id="364" name="Google Shape;364;p21"/>
            <p:cNvSpPr txBox="1"/>
            <p:nvPr/>
          </p:nvSpPr>
          <p:spPr>
            <a:xfrm>
              <a:off x="4538016" y="1742081"/>
              <a:ext cx="3930802"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Bảo mật và quyền riêng tư</a:t>
              </a:r>
            </a:p>
          </p:txBody>
        </p:sp>
        <p:sp>
          <p:nvSpPr>
            <p:cNvPr id="365" name="Google Shape;365;p21"/>
            <p:cNvSpPr txBox="1"/>
            <p:nvPr/>
          </p:nvSpPr>
          <p:spPr>
            <a:xfrm flipH="1">
              <a:off x="5378798" y="2318291"/>
              <a:ext cx="2456400" cy="36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vi-VN" sz="1200">
                  <a:solidFill>
                    <a:schemeClr val="dk1"/>
                  </a:solidFill>
                  <a:latin typeface="Source Code Pro"/>
                  <a:ea typeface="Source Code Pro"/>
                  <a:cs typeface="Source Code Pro"/>
                  <a:sym typeface="Source Code Pro"/>
                </a:rPr>
                <a:t>Bao gồm việc đảm bảo tính bảo mật và riêng tư của thông tin sinh viên trong hệ thống. </a:t>
              </a:r>
              <a:endParaRPr lang="en-US" sz="1200">
                <a:solidFill>
                  <a:schemeClr val="dk1"/>
                </a:solidFill>
                <a:latin typeface="Source Code Pro"/>
                <a:ea typeface="Source Code Pro"/>
                <a:cs typeface="Source Code Pro"/>
                <a:sym typeface="Source Code Pro"/>
              </a:endParaRPr>
            </a:p>
          </p:txBody>
        </p:sp>
      </p:grpSp>
      <p:cxnSp>
        <p:nvCxnSpPr>
          <p:cNvPr id="386" name="Google Shape;386;p21"/>
          <p:cNvCxnSpPr>
            <a:cxnSpLocks/>
            <a:stCxn id="78" idx="1"/>
            <a:endCxn id="358" idx="0"/>
          </p:cNvCxnSpPr>
          <p:nvPr/>
        </p:nvCxnSpPr>
        <p:spPr>
          <a:xfrm rot="10800000" flipV="1">
            <a:off x="2155402" y="1597350"/>
            <a:ext cx="1535896" cy="258207"/>
          </a:xfrm>
          <a:prstGeom prst="bentConnector2">
            <a:avLst/>
          </a:prstGeom>
          <a:noFill/>
          <a:ln w="9525" cap="flat" cmpd="sng">
            <a:solidFill>
              <a:schemeClr val="dk1"/>
            </a:solidFill>
            <a:prstDash val="solid"/>
            <a:round/>
            <a:headEnd type="none" w="med" len="med"/>
            <a:tailEnd type="none" w="med" len="med"/>
          </a:ln>
        </p:spPr>
      </p:cxnSp>
      <p:cxnSp>
        <p:nvCxnSpPr>
          <p:cNvPr id="387" name="Google Shape;387;p21"/>
          <p:cNvCxnSpPr>
            <a:cxnSpLocks/>
            <a:stCxn id="78" idx="3"/>
            <a:endCxn id="364" idx="0"/>
          </p:cNvCxnSpPr>
          <p:nvPr/>
        </p:nvCxnSpPr>
        <p:spPr>
          <a:xfrm>
            <a:off x="5378798" y="1597351"/>
            <a:ext cx="1506101" cy="241763"/>
          </a:xfrm>
          <a:prstGeom prst="bentConnector2">
            <a:avLst/>
          </a:prstGeom>
          <a:noFill/>
          <a:ln w="9525" cap="flat" cmpd="sng">
            <a:solidFill>
              <a:schemeClr val="dk1"/>
            </a:solidFill>
            <a:prstDash val="solid"/>
            <a:round/>
            <a:headEnd type="none" w="med" len="med"/>
            <a:tailEnd type="none" w="med" len="med"/>
          </a:ln>
        </p:spPr>
      </p:cxnSp>
      <p:sp>
        <p:nvSpPr>
          <p:cNvPr id="78" name="TextBox 77">
            <a:extLst>
              <a:ext uri="{FF2B5EF4-FFF2-40B4-BE49-F238E27FC236}">
                <a16:creationId xmlns:a16="http://schemas.microsoft.com/office/drawing/2014/main" id="{7E39247F-30CD-4731-81B8-33EDEA527B63}"/>
              </a:ext>
            </a:extLst>
          </p:cNvPr>
          <p:cNvSpPr txBox="1"/>
          <p:nvPr/>
        </p:nvSpPr>
        <p:spPr>
          <a:xfrm>
            <a:off x="3691298" y="1335741"/>
            <a:ext cx="1687500" cy="523220"/>
          </a:xfrm>
          <a:prstGeom prst="rect">
            <a:avLst/>
          </a:prstGeom>
          <a:noFill/>
        </p:spPr>
        <p:txBody>
          <a:bodyPr wrap="square">
            <a:spAutoFit/>
          </a:bodyPr>
          <a:lstStyle/>
          <a:p>
            <a:r>
              <a:rPr lang="vi-VN" sz="2800">
                <a:solidFill>
                  <a:schemeClr val="tx1"/>
                </a:solidFill>
                <a:latin typeface="Quantico" panose="020B0604020202020204" charset="0"/>
              </a:rPr>
              <a:t>Phạm vi </a:t>
            </a:r>
          </a:p>
        </p:txBody>
      </p:sp>
    </p:spTree>
    <p:extLst>
      <p:ext uri="{BB962C8B-B14F-4D97-AF65-F5344CB8AC3E}">
        <p14:creationId xmlns:p14="http://schemas.microsoft.com/office/powerpoint/2010/main" val="3124122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Thách thức và khó khăn bài toán</a:t>
            </a:r>
          </a:p>
        </p:txBody>
      </p:sp>
      <p:sp>
        <p:nvSpPr>
          <p:cNvPr id="103" name="Google Shape;103;p16"/>
          <p:cNvSpPr txBox="1">
            <a:spLocks noGrp="1"/>
          </p:cNvSpPr>
          <p:nvPr>
            <p:ph type="body" idx="1"/>
          </p:nvPr>
        </p:nvSpPr>
        <p:spPr>
          <a:xfrm>
            <a:off x="720000" y="15361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vi-VN" sz="1800" b="1">
                <a:effectLst/>
                <a:latin typeface="Quantico" panose="020B0604020202020204" charset="0"/>
                <a:ea typeface="Calibri" panose="020F0502020204030204" pitchFamily="34" charset="0"/>
                <a:cs typeface="Times New Roman" panose="02020603050405020304" pitchFamily="18" charset="0"/>
              </a:rPr>
              <a:t>Tối ưu hóa quy trình học tập và quản lý: </a:t>
            </a:r>
            <a:r>
              <a:rPr lang="vi-VN" sz="1800">
                <a:effectLst/>
                <a:latin typeface="Quantico" panose="020B0604020202020204" charset="0"/>
                <a:ea typeface="Calibri" panose="020F0502020204030204" pitchFamily="34" charset="0"/>
                <a:cs typeface="Times New Roman" panose="02020603050405020304" pitchFamily="18" charset="0"/>
              </a:rPr>
              <a:t>Điều này đòi hỏi việc hiểu rõ rất rõ quy trình học tập và quản lý sinh viên, và phải có khả năng tối ưu hóa chúng để đảm bảo hiệu suất tốt nhất và đáp ứng nhu cầu của sinh viên.</a:t>
            </a:r>
          </a:p>
          <a:p>
            <a:pPr marL="285750" indent="-285750">
              <a:lnSpc>
                <a:spcPct val="107000"/>
              </a:lnSpc>
              <a:spcAft>
                <a:spcPts val="800"/>
              </a:spcAft>
            </a:pPr>
            <a:r>
              <a:rPr lang="vi-VN" sz="1800" b="1">
                <a:effectLst/>
                <a:latin typeface="Quantico" panose="020B0604020202020204" charset="0"/>
                <a:ea typeface="Calibri" panose="020F0502020204030204" pitchFamily="34" charset="0"/>
                <a:cs typeface="Times New Roman" panose="02020603050405020304" pitchFamily="18" charset="0"/>
              </a:rPr>
              <a:t>Chi phí và nguồn lực: </a:t>
            </a:r>
            <a:r>
              <a:rPr lang="vi-VN" sz="1800">
                <a:effectLst/>
                <a:latin typeface="Quantico" panose="020B0604020202020204" charset="0"/>
                <a:ea typeface="Calibri" panose="020F0502020204030204" pitchFamily="34" charset="0"/>
                <a:cs typeface="Times New Roman" panose="02020603050405020304" pitchFamily="18" charset="0"/>
              </a:rPr>
              <a:t>Xây dựng và duy trì một hệ thống quản lý sinh viên mạnh mẽ đòi hỏi đầu tư tài chính và nguồn lực. Các tổ chức giáo dục cần xem xét kỹ lưỡng cách họ sử dụng nguồn lực và đảm bảo rằng họ có đủ tài chính để duy trì và phát triển hệ thống.</a:t>
            </a:r>
          </a:p>
        </p:txBody>
      </p:sp>
    </p:spTree>
    <p:extLst>
      <p:ext uri="{BB962C8B-B14F-4D97-AF65-F5344CB8AC3E}">
        <p14:creationId xmlns:p14="http://schemas.microsoft.com/office/powerpoint/2010/main" val="887152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575161" y="249984"/>
            <a:ext cx="798386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accent2"/>
                </a:solidFill>
              </a:rPr>
              <a:t>&lt;/</a:t>
            </a:r>
            <a:r>
              <a:rPr lang="vi-VN" sz="3000">
                <a:solidFill>
                  <a:schemeClr val="tx1"/>
                </a:solidFill>
              </a:rPr>
              <a:t>Đặc tả đề tài_giới thiệu các đối tượng xây dựng hệ thống.</a:t>
            </a:r>
            <a:endParaRPr sz="3000">
              <a:solidFill>
                <a:schemeClr val="tx1"/>
              </a:solidFill>
            </a:endParaRPr>
          </a:p>
        </p:txBody>
      </p:sp>
      <p:grpSp>
        <p:nvGrpSpPr>
          <p:cNvPr id="205" name="Google Shape;205;p19"/>
          <p:cNvGrpSpPr/>
          <p:nvPr/>
        </p:nvGrpSpPr>
        <p:grpSpPr>
          <a:xfrm>
            <a:off x="707949" y="3396383"/>
            <a:ext cx="1831111" cy="845518"/>
            <a:chOff x="5763807" y="1552576"/>
            <a:chExt cx="2666925" cy="845518"/>
          </a:xfrm>
        </p:grpSpPr>
        <p:sp>
          <p:nvSpPr>
            <p:cNvPr id="206" name="Google Shape;206;p19"/>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Sinh viên</a:t>
              </a:r>
              <a:endParaRPr sz="2200">
                <a:solidFill>
                  <a:schemeClr val="dk1"/>
                </a:solidFill>
                <a:latin typeface="Quantico"/>
                <a:ea typeface="Quantico"/>
                <a:cs typeface="Quantico"/>
                <a:sym typeface="Quantico"/>
              </a:endParaRPr>
            </a:p>
          </p:txBody>
        </p:sp>
        <p:sp>
          <p:nvSpPr>
            <p:cNvPr id="207" name="Google Shape;207;p19"/>
            <p:cNvSpPr txBox="1"/>
            <p:nvPr/>
          </p:nvSpPr>
          <p:spPr>
            <a:xfrm>
              <a:off x="5763807" y="1849394"/>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Đối tượng nghiên cứu xây dựng chính của hệ thông</a:t>
              </a:r>
              <a:endParaRPr sz="1200">
                <a:solidFill>
                  <a:schemeClr val="dk1"/>
                </a:solidFill>
                <a:latin typeface="Source Code Pro"/>
                <a:ea typeface="Source Code Pro"/>
                <a:cs typeface="Source Code Pro"/>
                <a:sym typeface="Source Code Pro"/>
              </a:endParaRPr>
            </a:p>
          </p:txBody>
        </p:sp>
      </p:grpSp>
      <p:grpSp>
        <p:nvGrpSpPr>
          <p:cNvPr id="208" name="Google Shape;208;p19"/>
          <p:cNvGrpSpPr/>
          <p:nvPr/>
        </p:nvGrpSpPr>
        <p:grpSpPr>
          <a:xfrm>
            <a:off x="6598560" y="3396383"/>
            <a:ext cx="1825400" cy="933775"/>
            <a:chOff x="5772125" y="1552576"/>
            <a:chExt cx="2658607" cy="933775"/>
          </a:xfrm>
        </p:grpSpPr>
        <p:sp>
          <p:nvSpPr>
            <p:cNvPr id="209" name="Google Shape;209;p19"/>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Khoa</a:t>
              </a:r>
              <a:endParaRPr sz="2200">
                <a:solidFill>
                  <a:schemeClr val="dk1"/>
                </a:solidFill>
                <a:latin typeface="Quantico"/>
                <a:ea typeface="Quantico"/>
                <a:cs typeface="Quantico"/>
                <a:sym typeface="Quantico"/>
              </a:endParaRPr>
            </a:p>
          </p:txBody>
        </p:sp>
        <p:sp>
          <p:nvSpPr>
            <p:cNvPr id="210" name="Google Shape;210;p19"/>
            <p:cNvSpPr txBox="1"/>
            <p:nvPr/>
          </p:nvSpPr>
          <p:spPr>
            <a:xfrm>
              <a:off x="5772125" y="1937651"/>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Xác định khoa bao gồm bao nhiêu chuyên ngành</a:t>
              </a:r>
              <a:endParaRPr sz="1200">
                <a:solidFill>
                  <a:schemeClr val="dk1"/>
                </a:solidFill>
                <a:latin typeface="Source Code Pro"/>
                <a:ea typeface="Source Code Pro"/>
                <a:cs typeface="Source Code Pro"/>
                <a:sym typeface="Source Code Pro"/>
              </a:endParaRPr>
            </a:p>
          </p:txBody>
        </p:sp>
      </p:grpSp>
      <p:grpSp>
        <p:nvGrpSpPr>
          <p:cNvPr id="211" name="Google Shape;211;p19"/>
          <p:cNvGrpSpPr/>
          <p:nvPr/>
        </p:nvGrpSpPr>
        <p:grpSpPr>
          <a:xfrm>
            <a:off x="3656110" y="3396383"/>
            <a:ext cx="1825400" cy="933775"/>
            <a:chOff x="5772125" y="1552576"/>
            <a:chExt cx="2658607" cy="933775"/>
          </a:xfrm>
        </p:grpSpPr>
        <p:sp>
          <p:nvSpPr>
            <p:cNvPr id="212" name="Google Shape;212;p19"/>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Học phần</a:t>
              </a:r>
              <a:endParaRPr sz="2200">
                <a:solidFill>
                  <a:schemeClr val="dk1"/>
                </a:solidFill>
                <a:latin typeface="Quantico"/>
                <a:ea typeface="Quantico"/>
                <a:cs typeface="Quantico"/>
                <a:sym typeface="Quantico"/>
              </a:endParaRPr>
            </a:p>
          </p:txBody>
        </p:sp>
        <p:sp>
          <p:nvSpPr>
            <p:cNvPr id="213" name="Google Shape;213;p19"/>
            <p:cNvSpPr txBox="1"/>
            <p:nvPr/>
          </p:nvSpPr>
          <p:spPr>
            <a:xfrm>
              <a:off x="5772125" y="1937651"/>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Giúp quản lý lịch học sinh viên như thời khóa biểu và số tín chỉ của sinh viên</a:t>
              </a:r>
              <a:endParaRPr sz="1200">
                <a:solidFill>
                  <a:schemeClr val="dk1"/>
                </a:solidFill>
                <a:latin typeface="Source Code Pro"/>
                <a:ea typeface="Source Code Pro"/>
                <a:cs typeface="Source Code Pro"/>
                <a:sym typeface="Source Code Pro"/>
              </a:endParaRPr>
            </a:p>
          </p:txBody>
        </p:sp>
      </p:grpSp>
      <p:grpSp>
        <p:nvGrpSpPr>
          <p:cNvPr id="214" name="Google Shape;214;p19"/>
          <p:cNvGrpSpPr/>
          <p:nvPr/>
        </p:nvGrpSpPr>
        <p:grpSpPr>
          <a:xfrm>
            <a:off x="2184833" y="1573704"/>
            <a:ext cx="1825505" cy="936404"/>
            <a:chOff x="2675294" y="2291950"/>
            <a:chExt cx="1825505" cy="936404"/>
          </a:xfrm>
        </p:grpSpPr>
        <p:sp>
          <p:nvSpPr>
            <p:cNvPr id="215" name="Google Shape;215;p19"/>
            <p:cNvSpPr txBox="1"/>
            <p:nvPr/>
          </p:nvSpPr>
          <p:spPr>
            <a:xfrm>
              <a:off x="2675299" y="2771154"/>
              <a:ext cx="18255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Kết quả</a:t>
              </a:r>
              <a:endParaRPr sz="2200">
                <a:solidFill>
                  <a:schemeClr val="dk1"/>
                </a:solidFill>
                <a:latin typeface="Quantico"/>
                <a:ea typeface="Quantico"/>
                <a:cs typeface="Quantico"/>
                <a:sym typeface="Quantico"/>
              </a:endParaRPr>
            </a:p>
          </p:txBody>
        </p:sp>
        <p:sp>
          <p:nvSpPr>
            <p:cNvPr id="216" name="Google Shape;216;p19"/>
            <p:cNvSpPr txBox="1"/>
            <p:nvPr/>
          </p:nvSpPr>
          <p:spPr>
            <a:xfrm>
              <a:off x="2675294" y="2291950"/>
              <a:ext cx="1825395"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Giúp quản lý kết quả học tập của sinh viên</a:t>
              </a:r>
              <a:endParaRPr sz="1200">
                <a:solidFill>
                  <a:schemeClr val="dk1"/>
                </a:solidFill>
                <a:latin typeface="Source Code Pro"/>
                <a:ea typeface="Source Code Pro"/>
                <a:cs typeface="Source Code Pro"/>
                <a:sym typeface="Source Code Pro"/>
              </a:endParaRPr>
            </a:p>
          </p:txBody>
        </p:sp>
      </p:grpSp>
      <p:grpSp>
        <p:nvGrpSpPr>
          <p:cNvPr id="217" name="Google Shape;217;p19"/>
          <p:cNvGrpSpPr/>
          <p:nvPr/>
        </p:nvGrpSpPr>
        <p:grpSpPr>
          <a:xfrm>
            <a:off x="5127283" y="1573704"/>
            <a:ext cx="2232714" cy="936404"/>
            <a:chOff x="2675294" y="2291950"/>
            <a:chExt cx="2232714" cy="936404"/>
          </a:xfrm>
        </p:grpSpPr>
        <p:sp>
          <p:nvSpPr>
            <p:cNvPr id="218" name="Google Shape;218;p19"/>
            <p:cNvSpPr txBox="1"/>
            <p:nvPr/>
          </p:nvSpPr>
          <p:spPr>
            <a:xfrm>
              <a:off x="2675299" y="2771154"/>
              <a:ext cx="2051112"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Chuyên ngành</a:t>
              </a:r>
              <a:endParaRPr sz="2200">
                <a:solidFill>
                  <a:schemeClr val="dk1"/>
                </a:solidFill>
                <a:latin typeface="Quantico"/>
                <a:ea typeface="Quantico"/>
                <a:cs typeface="Quantico"/>
                <a:sym typeface="Quantico"/>
              </a:endParaRPr>
            </a:p>
          </p:txBody>
        </p:sp>
        <p:sp>
          <p:nvSpPr>
            <p:cNvPr id="219" name="Google Shape;219;p19"/>
            <p:cNvSpPr txBox="1"/>
            <p:nvPr/>
          </p:nvSpPr>
          <p:spPr>
            <a:xfrm>
              <a:off x="2675294" y="2291950"/>
              <a:ext cx="2232714"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Giúp xác định được xu hướng sinh viên chọn chuyên ngành nào nhiều nhất,…</a:t>
              </a:r>
              <a:endParaRPr sz="1200">
                <a:solidFill>
                  <a:schemeClr val="dk1"/>
                </a:solidFill>
                <a:latin typeface="Source Code Pro"/>
                <a:ea typeface="Source Code Pro"/>
                <a:cs typeface="Source Code Pro"/>
                <a:sym typeface="Source Code Pro"/>
              </a:endParaRPr>
            </a:p>
          </p:txBody>
        </p:sp>
      </p:grpSp>
      <p:sp>
        <p:nvSpPr>
          <p:cNvPr id="220" name="Google Shape;220;p19"/>
          <p:cNvSpPr/>
          <p:nvPr/>
        </p:nvSpPr>
        <p:spPr>
          <a:xfrm>
            <a:off x="1377060" y="2704882"/>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sp>
        <p:nvSpPr>
          <p:cNvPr id="221" name="Google Shape;221;p19"/>
          <p:cNvSpPr/>
          <p:nvPr/>
        </p:nvSpPr>
        <p:spPr>
          <a:xfrm>
            <a:off x="2848285" y="2704882"/>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sp>
        <p:nvSpPr>
          <p:cNvPr id="222" name="Google Shape;222;p19"/>
          <p:cNvSpPr/>
          <p:nvPr/>
        </p:nvSpPr>
        <p:spPr>
          <a:xfrm>
            <a:off x="4319510" y="2704882"/>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sp>
        <p:nvSpPr>
          <p:cNvPr id="223" name="Google Shape;223;p19"/>
          <p:cNvSpPr/>
          <p:nvPr/>
        </p:nvSpPr>
        <p:spPr>
          <a:xfrm>
            <a:off x="5790735" y="2704882"/>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sp>
        <p:nvSpPr>
          <p:cNvPr id="224" name="Google Shape;224;p19"/>
          <p:cNvSpPr/>
          <p:nvPr/>
        </p:nvSpPr>
        <p:spPr>
          <a:xfrm>
            <a:off x="7261960" y="2704882"/>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cxnSp>
        <p:nvCxnSpPr>
          <p:cNvPr id="225" name="Google Shape;225;p19"/>
          <p:cNvCxnSpPr>
            <a:stCxn id="220" idx="0"/>
            <a:endCxn id="221" idx="1"/>
          </p:cNvCxnSpPr>
          <p:nvPr/>
        </p:nvCxnSpPr>
        <p:spPr>
          <a:xfrm rot="-5400000" flipH="1">
            <a:off x="2112660" y="2218582"/>
            <a:ext cx="249300" cy="1221900"/>
          </a:xfrm>
          <a:prstGeom prst="bentConnector4">
            <a:avLst>
              <a:gd name="adj1" fmla="val -95517"/>
              <a:gd name="adj2" fmla="val 60202"/>
            </a:avLst>
          </a:prstGeom>
          <a:noFill/>
          <a:ln w="9525" cap="flat" cmpd="sng">
            <a:solidFill>
              <a:schemeClr val="dk1"/>
            </a:solidFill>
            <a:prstDash val="solid"/>
            <a:round/>
            <a:headEnd type="none" w="med" len="med"/>
            <a:tailEnd type="none" w="med" len="med"/>
          </a:ln>
        </p:spPr>
      </p:cxnSp>
      <p:cxnSp>
        <p:nvCxnSpPr>
          <p:cNvPr id="226" name="Google Shape;226;p19"/>
          <p:cNvCxnSpPr>
            <a:stCxn id="221" idx="2"/>
            <a:endCxn id="222" idx="1"/>
          </p:cNvCxnSpPr>
          <p:nvPr/>
        </p:nvCxnSpPr>
        <p:spPr>
          <a:xfrm rot="-5400000">
            <a:off x="3583885" y="2467882"/>
            <a:ext cx="249300" cy="1221900"/>
          </a:xfrm>
          <a:prstGeom prst="bentConnector4">
            <a:avLst>
              <a:gd name="adj1" fmla="val -95517"/>
              <a:gd name="adj2" fmla="val 60202"/>
            </a:avLst>
          </a:prstGeom>
          <a:noFill/>
          <a:ln w="9525" cap="flat" cmpd="sng">
            <a:solidFill>
              <a:schemeClr val="dk1"/>
            </a:solidFill>
            <a:prstDash val="solid"/>
            <a:round/>
            <a:headEnd type="none" w="med" len="med"/>
            <a:tailEnd type="none" w="med" len="med"/>
          </a:ln>
        </p:spPr>
      </p:cxnSp>
      <p:cxnSp>
        <p:nvCxnSpPr>
          <p:cNvPr id="227" name="Google Shape;227;p19"/>
          <p:cNvCxnSpPr>
            <a:stCxn id="222" idx="0"/>
            <a:endCxn id="223" idx="1"/>
          </p:cNvCxnSpPr>
          <p:nvPr/>
        </p:nvCxnSpPr>
        <p:spPr>
          <a:xfrm rot="-5400000" flipH="1">
            <a:off x="5055110" y="2218582"/>
            <a:ext cx="249300" cy="1221900"/>
          </a:xfrm>
          <a:prstGeom prst="bentConnector4">
            <a:avLst>
              <a:gd name="adj1" fmla="val -95517"/>
              <a:gd name="adj2" fmla="val 60202"/>
            </a:avLst>
          </a:prstGeom>
          <a:noFill/>
          <a:ln w="9525" cap="flat" cmpd="sng">
            <a:solidFill>
              <a:schemeClr val="dk1"/>
            </a:solidFill>
            <a:prstDash val="solid"/>
            <a:round/>
            <a:headEnd type="none" w="med" len="med"/>
            <a:tailEnd type="none" w="med" len="med"/>
          </a:ln>
        </p:spPr>
      </p:cxnSp>
      <p:cxnSp>
        <p:nvCxnSpPr>
          <p:cNvPr id="228" name="Google Shape;228;p19"/>
          <p:cNvCxnSpPr>
            <a:stCxn id="223" idx="2"/>
            <a:endCxn id="224" idx="1"/>
          </p:cNvCxnSpPr>
          <p:nvPr/>
        </p:nvCxnSpPr>
        <p:spPr>
          <a:xfrm rot="-5400000">
            <a:off x="6526335" y="2467882"/>
            <a:ext cx="249300" cy="1221900"/>
          </a:xfrm>
          <a:prstGeom prst="bentConnector4">
            <a:avLst>
              <a:gd name="adj1" fmla="val -95517"/>
              <a:gd name="adj2" fmla="val 60202"/>
            </a:avLst>
          </a:prstGeom>
          <a:noFill/>
          <a:ln w="9525" cap="flat" cmpd="sng">
            <a:solidFill>
              <a:schemeClr val="dk1"/>
            </a:solidFill>
            <a:prstDash val="solid"/>
            <a:round/>
            <a:headEnd type="none" w="med" len="med"/>
            <a:tailEnd type="none" w="med" len="med"/>
          </a:ln>
        </p:spPr>
      </p:cxnSp>
      <p:cxnSp>
        <p:nvCxnSpPr>
          <p:cNvPr id="229" name="Google Shape;229;p19"/>
          <p:cNvCxnSpPr>
            <a:stCxn id="221" idx="0"/>
            <a:endCxn id="215" idx="2"/>
          </p:cNvCxnSpPr>
          <p:nvPr/>
        </p:nvCxnSpPr>
        <p:spPr>
          <a:xfrm rot="10800000">
            <a:off x="3097585" y="2510182"/>
            <a:ext cx="0" cy="19470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19"/>
          <p:cNvCxnSpPr>
            <a:stCxn id="220" idx="2"/>
            <a:endCxn id="206" idx="0"/>
          </p:cNvCxnSpPr>
          <p:nvPr/>
        </p:nvCxnSpPr>
        <p:spPr>
          <a:xfrm>
            <a:off x="1626360" y="3203482"/>
            <a:ext cx="0" cy="19290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19"/>
          <p:cNvCxnSpPr>
            <a:stCxn id="222" idx="2"/>
            <a:endCxn id="212" idx="0"/>
          </p:cNvCxnSpPr>
          <p:nvPr/>
        </p:nvCxnSpPr>
        <p:spPr>
          <a:xfrm>
            <a:off x="4568810" y="3203482"/>
            <a:ext cx="0" cy="19290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19"/>
          <p:cNvCxnSpPr>
            <a:cxnSpLocks/>
            <a:stCxn id="223" idx="0"/>
            <a:endCxn id="218" idx="2"/>
          </p:cNvCxnSpPr>
          <p:nvPr/>
        </p:nvCxnSpPr>
        <p:spPr>
          <a:xfrm flipV="1">
            <a:off x="6040035" y="2510108"/>
            <a:ext cx="112809" cy="194774"/>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a:stCxn id="224" idx="2"/>
            <a:endCxn id="209" idx="0"/>
          </p:cNvCxnSpPr>
          <p:nvPr/>
        </p:nvCxnSpPr>
        <p:spPr>
          <a:xfrm>
            <a:off x="7511260" y="3203482"/>
            <a:ext cx="0" cy="192900"/>
          </a:xfrm>
          <a:prstGeom prst="straightConnector1">
            <a:avLst/>
          </a:prstGeom>
          <a:noFill/>
          <a:ln w="9525" cap="flat" cmpd="sng">
            <a:solidFill>
              <a:schemeClr val="dk1"/>
            </a:solidFill>
            <a:prstDash val="solid"/>
            <a:round/>
            <a:headEnd type="none" w="med" len="med"/>
            <a:tailEnd type="none" w="med" len="med"/>
          </a:ln>
        </p:spPr>
      </p:cxnSp>
      <p:grpSp>
        <p:nvGrpSpPr>
          <p:cNvPr id="254" name="Google Shape;254;p19"/>
          <p:cNvGrpSpPr/>
          <p:nvPr/>
        </p:nvGrpSpPr>
        <p:grpSpPr>
          <a:xfrm>
            <a:off x="4399146" y="2786045"/>
            <a:ext cx="339328" cy="336274"/>
            <a:chOff x="3532345" y="3362635"/>
            <a:chExt cx="339328" cy="336274"/>
          </a:xfrm>
        </p:grpSpPr>
        <p:sp>
          <p:nvSpPr>
            <p:cNvPr id="255" name="Google Shape;255;p19"/>
            <p:cNvSpPr/>
            <p:nvPr/>
          </p:nvSpPr>
          <p:spPr>
            <a:xfrm>
              <a:off x="3819385" y="3493258"/>
              <a:ext cx="32" cy="32"/>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3819385" y="3493258"/>
              <a:ext cx="32" cy="32"/>
            </a:xfrm>
            <a:custGeom>
              <a:avLst/>
              <a:gdLst/>
              <a:ahLst/>
              <a:cxnLst/>
              <a:rect l="l" t="t" r="r" b="b"/>
              <a:pathLst>
                <a:path w="1" h="1" extrusionOk="0">
                  <a:moveTo>
                    <a:pt x="0"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3819385" y="3493258"/>
              <a:ext cx="32" cy="32"/>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5854582" y="2809599"/>
            <a:ext cx="370907" cy="289166"/>
            <a:chOff x="2611458" y="3816374"/>
            <a:chExt cx="426329" cy="332375"/>
          </a:xfrm>
        </p:grpSpPr>
        <p:sp>
          <p:nvSpPr>
            <p:cNvPr id="261" name="Google Shape;261;p19"/>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9"/>
          <p:cNvGrpSpPr/>
          <p:nvPr/>
        </p:nvGrpSpPr>
        <p:grpSpPr>
          <a:xfrm>
            <a:off x="7331640" y="2790292"/>
            <a:ext cx="359213" cy="327807"/>
            <a:chOff x="1958520" y="2302574"/>
            <a:chExt cx="359213" cy="327807"/>
          </a:xfrm>
        </p:grpSpPr>
        <p:sp>
          <p:nvSpPr>
            <p:cNvPr id="272" name="Google Shape;272;p19"/>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05;p32">
            <a:extLst>
              <a:ext uri="{FF2B5EF4-FFF2-40B4-BE49-F238E27FC236}">
                <a16:creationId xmlns:a16="http://schemas.microsoft.com/office/drawing/2014/main" id="{29752D5C-3E4F-4EAF-AF79-1F197CD6217C}"/>
              </a:ext>
            </a:extLst>
          </p:cNvPr>
          <p:cNvGrpSpPr/>
          <p:nvPr/>
        </p:nvGrpSpPr>
        <p:grpSpPr>
          <a:xfrm>
            <a:off x="1452213" y="2746452"/>
            <a:ext cx="334502" cy="453705"/>
            <a:chOff x="4897750" y="2415639"/>
            <a:chExt cx="279513" cy="357255"/>
          </a:xfrm>
        </p:grpSpPr>
        <p:sp>
          <p:nvSpPr>
            <p:cNvPr id="75" name="Google Shape;806;p32">
              <a:extLst>
                <a:ext uri="{FF2B5EF4-FFF2-40B4-BE49-F238E27FC236}">
                  <a16:creationId xmlns:a16="http://schemas.microsoft.com/office/drawing/2014/main" id="{EC1C3FC6-8087-4455-8251-C67BC31F6EDB}"/>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7;p32">
              <a:extLst>
                <a:ext uri="{FF2B5EF4-FFF2-40B4-BE49-F238E27FC236}">
                  <a16:creationId xmlns:a16="http://schemas.microsoft.com/office/drawing/2014/main" id="{AC0FE034-6707-4933-AD27-7F2F1922F199}"/>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8;p32">
              <a:extLst>
                <a:ext uri="{FF2B5EF4-FFF2-40B4-BE49-F238E27FC236}">
                  <a16:creationId xmlns:a16="http://schemas.microsoft.com/office/drawing/2014/main" id="{D31D00CE-1DFE-44E3-B6C5-1B0F79E0E5F8}"/>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09;p32">
              <a:extLst>
                <a:ext uri="{FF2B5EF4-FFF2-40B4-BE49-F238E27FC236}">
                  <a16:creationId xmlns:a16="http://schemas.microsoft.com/office/drawing/2014/main" id="{A6F0D004-D5FA-4C56-BC78-ED057DDBC910}"/>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0;p32">
              <a:extLst>
                <a:ext uri="{FF2B5EF4-FFF2-40B4-BE49-F238E27FC236}">
                  <a16:creationId xmlns:a16="http://schemas.microsoft.com/office/drawing/2014/main" id="{9C701C70-ABBE-4069-97E5-C70C15A3BE9F}"/>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1;p32">
              <a:extLst>
                <a:ext uri="{FF2B5EF4-FFF2-40B4-BE49-F238E27FC236}">
                  <a16:creationId xmlns:a16="http://schemas.microsoft.com/office/drawing/2014/main" id="{68392120-559A-48F1-9230-06FDE0901B7A}"/>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2;p32">
              <a:extLst>
                <a:ext uri="{FF2B5EF4-FFF2-40B4-BE49-F238E27FC236}">
                  <a16:creationId xmlns:a16="http://schemas.microsoft.com/office/drawing/2014/main" id="{7A9DBEA5-2A82-41BB-BF4E-3D1A42662B57}"/>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13;p32">
              <a:extLst>
                <a:ext uri="{FF2B5EF4-FFF2-40B4-BE49-F238E27FC236}">
                  <a16:creationId xmlns:a16="http://schemas.microsoft.com/office/drawing/2014/main" id="{06693CC1-151E-4506-B9CD-FF75494079FF}"/>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701;p29">
            <a:extLst>
              <a:ext uri="{FF2B5EF4-FFF2-40B4-BE49-F238E27FC236}">
                <a16:creationId xmlns:a16="http://schemas.microsoft.com/office/drawing/2014/main" id="{286DEC2D-8622-4DA6-9C60-0DACC8590365}"/>
              </a:ext>
            </a:extLst>
          </p:cNvPr>
          <p:cNvSpPr/>
          <p:nvPr/>
        </p:nvSpPr>
        <p:spPr>
          <a:xfrm>
            <a:off x="2939032" y="2736702"/>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910800" y="1976700"/>
            <a:ext cx="73224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US">
                <a:solidFill>
                  <a:schemeClr val="tx1"/>
                </a:solidFill>
              </a:rPr>
              <a:t>Mô hình ERD (Entity Relationship Diagram)</a:t>
            </a:r>
            <a:endParaRPr>
              <a:solidFill>
                <a:schemeClr val="tx1"/>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22098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pic>
        <p:nvPicPr>
          <p:cNvPr id="6" name="Picture 5">
            <a:extLst>
              <a:ext uri="{FF2B5EF4-FFF2-40B4-BE49-F238E27FC236}">
                <a16:creationId xmlns:a16="http://schemas.microsoft.com/office/drawing/2014/main" id="{BA679BE5-C076-46E6-A646-18F019B14318}"/>
              </a:ext>
            </a:extLst>
          </p:cNvPr>
          <p:cNvPicPr>
            <a:picLocks noChangeAspect="1"/>
          </p:cNvPicPr>
          <p:nvPr/>
        </p:nvPicPr>
        <p:blipFill>
          <a:blip r:embed="rId3"/>
          <a:stretch>
            <a:fillRect/>
          </a:stretch>
        </p:blipFill>
        <p:spPr>
          <a:xfrm>
            <a:off x="864001" y="234000"/>
            <a:ext cx="7243936" cy="4675500"/>
          </a:xfrm>
          <a:prstGeom prst="rect">
            <a:avLst/>
          </a:prstGeom>
        </p:spPr>
      </p:pic>
    </p:spTree>
    <p:extLst>
      <p:ext uri="{BB962C8B-B14F-4D97-AF65-F5344CB8AC3E}">
        <p14:creationId xmlns:p14="http://schemas.microsoft.com/office/powerpoint/2010/main" val="190168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1771200" y="2168825"/>
            <a:ext cx="5371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Các chức năng hệ thống</a:t>
            </a:r>
            <a:endParaRPr>
              <a:solidFill>
                <a:schemeClr val="tx1"/>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đăng ký</a:t>
            </a:r>
            <a:endParaRPr/>
          </a:p>
        </p:txBody>
      </p:sp>
      <p:sp>
        <p:nvSpPr>
          <p:cNvPr id="475" name="Google Shape;475;p23"/>
          <p:cNvSpPr txBox="1"/>
          <p:nvPr/>
        </p:nvSpPr>
        <p:spPr>
          <a:xfrm>
            <a:off x="5672350" y="1369824"/>
            <a:ext cx="2802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Actor nhập email, namea và password vào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Hệ thống sẽ kiếm tra nếu không có email trùng, hệ thống lưu thông tin mà actor vừa tạo và chuyển đến trang Login cho actor đăng nhập. </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065F7D09-10E0-4928-95B4-3385667F0F36}"/>
              </a:ext>
            </a:extLst>
          </p:cNvPr>
          <p:cNvPicPr>
            <a:picLocks noChangeAspect="1"/>
          </p:cNvPicPr>
          <p:nvPr/>
        </p:nvPicPr>
        <p:blipFill>
          <a:blip r:embed="rId3"/>
          <a:stretch>
            <a:fillRect/>
          </a:stretch>
        </p:blipFill>
        <p:spPr>
          <a:xfrm>
            <a:off x="828535" y="1468800"/>
            <a:ext cx="4405866" cy="3279091"/>
          </a:xfrm>
          <a:prstGeom prst="rect">
            <a:avLst/>
          </a:prstGeom>
        </p:spPr>
      </p:pic>
    </p:spTree>
    <p:extLst>
      <p:ext uri="{BB962C8B-B14F-4D97-AF65-F5344CB8AC3E}">
        <p14:creationId xmlns:p14="http://schemas.microsoft.com/office/powerpoint/2010/main" val="310679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đăng nhập</a:t>
            </a:r>
            <a:endParaRPr/>
          </a:p>
        </p:txBody>
      </p:sp>
      <p:sp>
        <p:nvSpPr>
          <p:cNvPr id="475" name="Google Shape;475;p23"/>
          <p:cNvSpPr txBox="1"/>
          <p:nvPr/>
        </p:nvSpPr>
        <p:spPr>
          <a:xfrm>
            <a:off x="5780350" y="1345403"/>
            <a:ext cx="2643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Actor nhập email và password vào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Hệ thống sẽ kiếm tra nếu hợp lệ actor sẽ được chuyển trang đến trang student list.</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E6764C83-B9A3-4718-8B4A-5DE87E36DEE2}"/>
              </a:ext>
            </a:extLst>
          </p:cNvPr>
          <p:cNvPicPr>
            <a:picLocks noChangeAspect="1"/>
          </p:cNvPicPr>
          <p:nvPr/>
        </p:nvPicPr>
        <p:blipFill>
          <a:blip r:embed="rId3"/>
          <a:stretch>
            <a:fillRect/>
          </a:stretch>
        </p:blipFill>
        <p:spPr>
          <a:xfrm>
            <a:off x="561600" y="1345403"/>
            <a:ext cx="4865171" cy="31253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886428" y="21106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sinh viên</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96827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686750" y="1368000"/>
            <a:ext cx="3018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Sau khi đăng nhập thành công hệ thống sẽ chuyển cho actor chuyển sang trang student list.</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trang này hệ thống sẽ hiển thị danh sách sinh viên, cũng như những chức năng đi kèm thao tác trực tiếp với mỗi sinh viên.</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BD5AC585-F6C1-4E04-921B-89A5217FA530}"/>
              </a:ext>
            </a:extLst>
          </p:cNvPr>
          <p:cNvPicPr>
            <a:picLocks noChangeAspect="1"/>
          </p:cNvPicPr>
          <p:nvPr/>
        </p:nvPicPr>
        <p:blipFill>
          <a:blip r:embed="rId3"/>
          <a:stretch>
            <a:fillRect/>
          </a:stretch>
        </p:blipFill>
        <p:spPr>
          <a:xfrm>
            <a:off x="352800" y="1504800"/>
            <a:ext cx="5198400" cy="2787707"/>
          </a:xfrm>
          <a:prstGeom prst="rect">
            <a:avLst/>
          </a:prstGeom>
        </p:spPr>
      </p:pic>
    </p:spTree>
    <p:extLst>
      <p:ext uri="{BB962C8B-B14F-4D97-AF65-F5344CB8AC3E}">
        <p14:creationId xmlns:p14="http://schemas.microsoft.com/office/powerpoint/2010/main" val="748368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4"/>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Thành viên trong nhóm</a:t>
            </a:r>
            <a:endParaRPr>
              <a:solidFill>
                <a:schemeClr val="tx1"/>
              </a:solidFill>
            </a:endParaRPr>
          </a:p>
        </p:txBody>
      </p:sp>
      <p:sp>
        <p:nvSpPr>
          <p:cNvPr id="938" name="Google Shape;938;p34"/>
          <p:cNvSpPr/>
          <p:nvPr/>
        </p:nvSpPr>
        <p:spPr>
          <a:xfrm>
            <a:off x="1610491" y="2073299"/>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K</a:t>
            </a:r>
            <a:endParaRPr sz="2200">
              <a:solidFill>
                <a:schemeClr val="dk1"/>
              </a:solidFill>
              <a:latin typeface="Quantico"/>
              <a:ea typeface="Quantico"/>
              <a:cs typeface="Quantico"/>
              <a:sym typeface="Quantico"/>
            </a:endParaRPr>
          </a:p>
        </p:txBody>
      </p:sp>
      <p:sp>
        <p:nvSpPr>
          <p:cNvPr id="939" name="Google Shape;939;p34"/>
          <p:cNvSpPr/>
          <p:nvPr/>
        </p:nvSpPr>
        <p:spPr>
          <a:xfrm>
            <a:off x="7034909" y="2054633"/>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B</a:t>
            </a:r>
            <a:endParaRPr sz="2200">
              <a:solidFill>
                <a:schemeClr val="dk1"/>
              </a:solidFill>
              <a:latin typeface="Quantico"/>
              <a:ea typeface="Quantico"/>
              <a:cs typeface="Quantico"/>
              <a:sym typeface="Quantico"/>
            </a:endParaRPr>
          </a:p>
        </p:txBody>
      </p:sp>
      <p:sp>
        <p:nvSpPr>
          <p:cNvPr id="941" name="Google Shape;941;p34"/>
          <p:cNvSpPr/>
          <p:nvPr/>
        </p:nvSpPr>
        <p:spPr>
          <a:xfrm>
            <a:off x="4322700" y="2073150"/>
            <a:ext cx="498600" cy="49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200">
                <a:solidFill>
                  <a:schemeClr val="dk1"/>
                </a:solidFill>
                <a:latin typeface="Quantico"/>
                <a:ea typeface="Quantico"/>
                <a:cs typeface="Quantico"/>
                <a:sym typeface="Quantico"/>
              </a:rPr>
              <a:t>T</a:t>
            </a:r>
            <a:endParaRPr sz="2200">
              <a:solidFill>
                <a:schemeClr val="dk1"/>
              </a:solidFill>
              <a:latin typeface="Quantico"/>
              <a:ea typeface="Quantico"/>
              <a:cs typeface="Quantico"/>
              <a:sym typeface="Quantico"/>
            </a:endParaRPr>
          </a:p>
        </p:txBody>
      </p:sp>
      <p:grpSp>
        <p:nvGrpSpPr>
          <p:cNvPr id="942" name="Google Shape;942;p34"/>
          <p:cNvGrpSpPr/>
          <p:nvPr/>
        </p:nvGrpSpPr>
        <p:grpSpPr>
          <a:xfrm>
            <a:off x="947103" y="3602250"/>
            <a:ext cx="1825400" cy="933775"/>
            <a:chOff x="5772125" y="1552576"/>
            <a:chExt cx="2658607" cy="933775"/>
          </a:xfrm>
        </p:grpSpPr>
        <p:sp>
          <p:nvSpPr>
            <p:cNvPr id="943" name="Google Shape;943;p34"/>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000">
                  <a:solidFill>
                    <a:schemeClr val="dk1"/>
                  </a:solidFill>
                  <a:latin typeface="Quantico"/>
                  <a:ea typeface="Quantico"/>
                  <a:cs typeface="Quantico"/>
                  <a:sym typeface="Quantico"/>
                </a:rPr>
                <a:t>Lê Minh Khôi</a:t>
              </a:r>
              <a:endParaRPr sz="2000">
                <a:solidFill>
                  <a:schemeClr val="dk1"/>
                </a:solidFill>
                <a:latin typeface="Quantico"/>
                <a:ea typeface="Quantico"/>
                <a:cs typeface="Quantico"/>
                <a:sym typeface="Quantico"/>
              </a:endParaRPr>
            </a:p>
          </p:txBody>
        </p:sp>
        <p:sp>
          <p:nvSpPr>
            <p:cNvPr id="944" name="Google Shape;944;p34"/>
            <p:cNvSpPr txBox="1"/>
            <p:nvPr/>
          </p:nvSpPr>
          <p:spPr>
            <a:xfrm>
              <a:off x="5772125" y="1937651"/>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Bad Guy </a:t>
              </a:r>
            </a:p>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(Bạn Bad Gay)</a:t>
              </a:r>
              <a:endParaRPr sz="1200">
                <a:solidFill>
                  <a:schemeClr val="dk1"/>
                </a:solidFill>
                <a:latin typeface="Source Code Pro"/>
                <a:ea typeface="Source Code Pro"/>
                <a:cs typeface="Source Code Pro"/>
                <a:sym typeface="Source Code Pro"/>
              </a:endParaRPr>
            </a:p>
          </p:txBody>
        </p:sp>
      </p:grpSp>
      <p:grpSp>
        <p:nvGrpSpPr>
          <p:cNvPr id="945" name="Google Shape;945;p34"/>
          <p:cNvGrpSpPr/>
          <p:nvPr/>
        </p:nvGrpSpPr>
        <p:grpSpPr>
          <a:xfrm>
            <a:off x="6371509" y="3593658"/>
            <a:ext cx="1825400" cy="933775"/>
            <a:chOff x="5772125" y="1552576"/>
            <a:chExt cx="2658607" cy="933775"/>
          </a:xfrm>
        </p:grpSpPr>
        <p:sp>
          <p:nvSpPr>
            <p:cNvPr id="946" name="Google Shape;946;p34"/>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000">
                  <a:solidFill>
                    <a:schemeClr val="dk1"/>
                  </a:solidFill>
                  <a:latin typeface="Quantico"/>
                  <a:ea typeface="Quantico"/>
                  <a:cs typeface="Quantico"/>
                  <a:sym typeface="Quantico"/>
                </a:rPr>
                <a:t>Trần Gia Bảo</a:t>
              </a:r>
              <a:endParaRPr sz="2000">
                <a:solidFill>
                  <a:schemeClr val="dk1"/>
                </a:solidFill>
                <a:latin typeface="Quantico"/>
                <a:ea typeface="Quantico"/>
                <a:cs typeface="Quantico"/>
                <a:sym typeface="Quantico"/>
              </a:endParaRPr>
            </a:p>
          </p:txBody>
        </p:sp>
        <p:sp>
          <p:nvSpPr>
            <p:cNvPr id="947" name="Google Shape;947;p34"/>
            <p:cNvSpPr txBox="1"/>
            <p:nvPr/>
          </p:nvSpPr>
          <p:spPr>
            <a:xfrm>
              <a:off x="5772125" y="1937651"/>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Người chơi Drill</a:t>
              </a:r>
              <a:endParaRPr sz="1200">
                <a:solidFill>
                  <a:schemeClr val="dk1"/>
                </a:solidFill>
                <a:latin typeface="Source Code Pro"/>
                <a:ea typeface="Source Code Pro"/>
                <a:cs typeface="Source Code Pro"/>
                <a:sym typeface="Source Code Pro"/>
              </a:endParaRPr>
            </a:p>
          </p:txBody>
        </p:sp>
      </p:grpSp>
      <p:grpSp>
        <p:nvGrpSpPr>
          <p:cNvPr id="948" name="Google Shape;948;p34"/>
          <p:cNvGrpSpPr/>
          <p:nvPr/>
        </p:nvGrpSpPr>
        <p:grpSpPr>
          <a:xfrm>
            <a:off x="3659301" y="3578962"/>
            <a:ext cx="1825400" cy="933775"/>
            <a:chOff x="5772125" y="1552576"/>
            <a:chExt cx="2658607" cy="933775"/>
          </a:xfrm>
        </p:grpSpPr>
        <p:sp>
          <p:nvSpPr>
            <p:cNvPr id="949" name="Google Shape;949;p34"/>
            <p:cNvSpPr txBox="1"/>
            <p:nvPr/>
          </p:nvSpPr>
          <p:spPr>
            <a:xfrm>
              <a:off x="5772132" y="1552576"/>
              <a:ext cx="2658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000">
                  <a:solidFill>
                    <a:schemeClr val="dk1"/>
                  </a:solidFill>
                  <a:latin typeface="Quantico"/>
                  <a:ea typeface="Quantico"/>
                  <a:cs typeface="Quantico"/>
                  <a:sym typeface="Quantico"/>
                </a:rPr>
                <a:t>Dư Gia Tiến</a:t>
              </a:r>
              <a:endParaRPr sz="2000">
                <a:solidFill>
                  <a:schemeClr val="dk1"/>
                </a:solidFill>
                <a:latin typeface="Quantico"/>
                <a:ea typeface="Quantico"/>
                <a:cs typeface="Quantico"/>
                <a:sym typeface="Quantico"/>
              </a:endParaRPr>
            </a:p>
          </p:txBody>
        </p:sp>
        <p:sp>
          <p:nvSpPr>
            <p:cNvPr id="950" name="Google Shape;950;p34"/>
            <p:cNvSpPr txBox="1"/>
            <p:nvPr/>
          </p:nvSpPr>
          <p:spPr>
            <a:xfrm>
              <a:off x="5772125" y="1937651"/>
              <a:ext cx="265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Source Code Pro"/>
                  <a:ea typeface="Source Code Pro"/>
                  <a:cs typeface="Source Code Pro"/>
                  <a:sym typeface="Source Code Pro"/>
                </a:rPr>
                <a:t>Người ngoài hành lang</a:t>
              </a:r>
              <a:endParaRPr sz="1200">
                <a:solidFill>
                  <a:schemeClr val="dk1"/>
                </a:solidFill>
                <a:latin typeface="Source Code Pro"/>
                <a:ea typeface="Source Code Pro"/>
                <a:cs typeface="Source Code Pro"/>
                <a:sym typeface="Source Code Pro"/>
              </a:endParaRPr>
            </a:p>
          </p:txBody>
        </p:sp>
      </p:grpSp>
      <p:cxnSp>
        <p:nvCxnSpPr>
          <p:cNvPr id="954" name="Google Shape;954;p34"/>
          <p:cNvCxnSpPr>
            <a:endCxn id="943" idx="0"/>
          </p:cNvCxnSpPr>
          <p:nvPr/>
        </p:nvCxnSpPr>
        <p:spPr>
          <a:xfrm>
            <a:off x="1859806" y="2571750"/>
            <a:ext cx="0" cy="103050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4"/>
          <p:cNvCxnSpPr>
            <a:stCxn id="941" idx="2"/>
            <a:endCxn id="949" idx="0"/>
          </p:cNvCxnSpPr>
          <p:nvPr/>
        </p:nvCxnSpPr>
        <p:spPr>
          <a:xfrm>
            <a:off x="4572000" y="2571750"/>
            <a:ext cx="4" cy="1007212"/>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34"/>
          <p:cNvCxnSpPr>
            <a:stCxn id="939" idx="2"/>
            <a:endCxn id="946" idx="0"/>
          </p:cNvCxnSpPr>
          <p:nvPr/>
        </p:nvCxnSpPr>
        <p:spPr>
          <a:xfrm>
            <a:off x="7284209" y="2553233"/>
            <a:ext cx="3" cy="1040425"/>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34"/>
          <p:cNvCxnSpPr>
            <a:stCxn id="938" idx="3"/>
            <a:endCxn id="941" idx="1"/>
          </p:cNvCxnSpPr>
          <p:nvPr/>
        </p:nvCxnSpPr>
        <p:spPr>
          <a:xfrm flipV="1">
            <a:off x="2109091" y="2322450"/>
            <a:ext cx="2213609" cy="149"/>
          </a:xfrm>
          <a:prstGeom prst="straightConnector1">
            <a:avLst/>
          </a:prstGeom>
          <a:noFill/>
          <a:ln w="9525" cap="flat" cmpd="sng">
            <a:solidFill>
              <a:schemeClr val="dk1"/>
            </a:solidFill>
            <a:prstDash val="dash"/>
            <a:round/>
            <a:headEnd type="none" w="med" len="med"/>
            <a:tailEnd type="none" w="med" len="med"/>
          </a:ln>
        </p:spPr>
      </p:cxnSp>
      <p:cxnSp>
        <p:nvCxnSpPr>
          <p:cNvPr id="959" name="Google Shape;959;p34"/>
          <p:cNvCxnSpPr>
            <a:stCxn id="941" idx="3"/>
            <a:endCxn id="939" idx="1"/>
          </p:cNvCxnSpPr>
          <p:nvPr/>
        </p:nvCxnSpPr>
        <p:spPr>
          <a:xfrm flipV="1">
            <a:off x="4821300" y="2303933"/>
            <a:ext cx="2213609" cy="18517"/>
          </a:xfrm>
          <a:prstGeom prst="straightConnector1">
            <a:avLst/>
          </a:prstGeom>
          <a:noFill/>
          <a:ln w="9525" cap="flat" cmpd="sng">
            <a:solidFill>
              <a:schemeClr val="dk1"/>
            </a:solidFill>
            <a:prstDash val="dash"/>
            <a:round/>
            <a:headEnd type="none" w="med" len="med"/>
            <a:tailEnd type="none" w="med" len="med"/>
          </a:ln>
        </p:spPr>
      </p:cxnSp>
    </p:spTree>
    <p:extLst>
      <p:ext uri="{BB962C8B-B14F-4D97-AF65-F5344CB8AC3E}">
        <p14:creationId xmlns:p14="http://schemas.microsoft.com/office/powerpoint/2010/main" val="361509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686750" y="1461600"/>
            <a:ext cx="2938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Mỗi dòng sẽ hiển thị những thông tin chủ yếu của sinh viên đó như tên, lớp ngày tháng năm sinh,…</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cột cuối cùng ta có thể thao tác 4 chức năng đi kèm ứng với sinh viên này.</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196E718-80EB-4015-8B17-72F023923223}"/>
              </a:ext>
            </a:extLst>
          </p:cNvPr>
          <p:cNvPicPr>
            <a:picLocks noChangeAspect="1"/>
          </p:cNvPicPr>
          <p:nvPr/>
        </p:nvPicPr>
        <p:blipFill>
          <a:blip r:embed="rId3"/>
          <a:stretch>
            <a:fillRect/>
          </a:stretch>
        </p:blipFill>
        <p:spPr>
          <a:xfrm>
            <a:off x="121150" y="1620500"/>
            <a:ext cx="5437250" cy="548700"/>
          </a:xfrm>
          <a:prstGeom prst="rect">
            <a:avLst/>
          </a:prstGeom>
        </p:spPr>
      </p:pic>
    </p:spTree>
    <p:extLst>
      <p:ext uri="{BB962C8B-B14F-4D97-AF65-F5344CB8AC3E}">
        <p14:creationId xmlns:p14="http://schemas.microsoft.com/office/powerpoint/2010/main" val="308205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687277" y="401384"/>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708350" y="1195200"/>
            <a:ext cx="283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1: Chỉnh sửa thông tin sinh viên_Khi click vào button này hệ thống sẽ chuyển actor sang trang chỉnh sửa thông tin cá nhân của sinh viên.</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trang này hệ thống sẽ hiển thị thông tin trước đó của sinh viên để actor có thể dễ dàng quản lý và chỉnh sửa</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196E718-80EB-4015-8B17-72F023923223}"/>
              </a:ext>
            </a:extLst>
          </p:cNvPr>
          <p:cNvPicPr>
            <a:picLocks noChangeAspect="1"/>
          </p:cNvPicPr>
          <p:nvPr/>
        </p:nvPicPr>
        <p:blipFill rotWithShape="1">
          <a:blip r:embed="rId3"/>
          <a:srcRect l="83171" b="13962"/>
          <a:stretch/>
        </p:blipFill>
        <p:spPr>
          <a:xfrm>
            <a:off x="687277" y="1195200"/>
            <a:ext cx="2311846" cy="685451"/>
          </a:xfrm>
          <a:prstGeom prst="rect">
            <a:avLst/>
          </a:prstGeom>
        </p:spPr>
      </p:pic>
      <p:pic>
        <p:nvPicPr>
          <p:cNvPr id="4" name="Picture 3">
            <a:extLst>
              <a:ext uri="{FF2B5EF4-FFF2-40B4-BE49-F238E27FC236}">
                <a16:creationId xmlns:a16="http://schemas.microsoft.com/office/drawing/2014/main" id="{E6D07615-4C59-48E1-930E-E326927B028D}"/>
              </a:ext>
            </a:extLst>
          </p:cNvPr>
          <p:cNvPicPr>
            <a:picLocks noChangeAspect="1"/>
          </p:cNvPicPr>
          <p:nvPr/>
        </p:nvPicPr>
        <p:blipFill>
          <a:blip r:embed="rId4"/>
          <a:stretch>
            <a:fillRect/>
          </a:stretch>
        </p:blipFill>
        <p:spPr>
          <a:xfrm>
            <a:off x="663080" y="2082873"/>
            <a:ext cx="4722520" cy="2749700"/>
          </a:xfrm>
          <a:prstGeom prst="rect">
            <a:avLst/>
          </a:prstGeom>
        </p:spPr>
      </p:pic>
    </p:spTree>
    <p:extLst>
      <p:ext uri="{BB962C8B-B14F-4D97-AF65-F5344CB8AC3E}">
        <p14:creationId xmlns:p14="http://schemas.microsoft.com/office/powerpoint/2010/main" val="88326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687277" y="401384"/>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708350" y="1265075"/>
            <a:ext cx="2895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2: Thay đổi trạng thái của sinh viên.</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Mục đích là ra chức này để người dùng có thể xem đây là 1 phím tắt khi người dùng chỉ muốn thay đổi trạng thái của sinh viên từ đang học -&gt; tốt nghiệp.</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196E718-80EB-4015-8B17-72F023923223}"/>
              </a:ext>
            </a:extLst>
          </p:cNvPr>
          <p:cNvPicPr>
            <a:picLocks noChangeAspect="1"/>
          </p:cNvPicPr>
          <p:nvPr/>
        </p:nvPicPr>
        <p:blipFill rotWithShape="1">
          <a:blip r:embed="rId3"/>
          <a:srcRect l="83171" b="13962"/>
          <a:stretch/>
        </p:blipFill>
        <p:spPr>
          <a:xfrm>
            <a:off x="687277" y="1265075"/>
            <a:ext cx="2311846" cy="685451"/>
          </a:xfrm>
          <a:prstGeom prst="rect">
            <a:avLst/>
          </a:prstGeom>
        </p:spPr>
      </p:pic>
      <p:pic>
        <p:nvPicPr>
          <p:cNvPr id="5" name="Picture 4">
            <a:extLst>
              <a:ext uri="{FF2B5EF4-FFF2-40B4-BE49-F238E27FC236}">
                <a16:creationId xmlns:a16="http://schemas.microsoft.com/office/drawing/2014/main" id="{0F4F08D9-2549-4A1F-83F9-77467D9218DB}"/>
              </a:ext>
            </a:extLst>
          </p:cNvPr>
          <p:cNvPicPr>
            <a:picLocks noChangeAspect="1"/>
          </p:cNvPicPr>
          <p:nvPr/>
        </p:nvPicPr>
        <p:blipFill>
          <a:blip r:embed="rId4"/>
          <a:stretch>
            <a:fillRect/>
          </a:stretch>
        </p:blipFill>
        <p:spPr>
          <a:xfrm>
            <a:off x="164350" y="2405346"/>
            <a:ext cx="5544000" cy="548700"/>
          </a:xfrm>
          <a:prstGeom prst="rect">
            <a:avLst/>
          </a:prstGeom>
        </p:spPr>
      </p:pic>
    </p:spTree>
    <p:extLst>
      <p:ext uri="{BB962C8B-B14F-4D97-AF65-F5344CB8AC3E}">
        <p14:creationId xmlns:p14="http://schemas.microsoft.com/office/powerpoint/2010/main" val="194922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475832" y="343672"/>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817400" y="1131946"/>
            <a:ext cx="2850768"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3: Xem học phần mà sinh viên đã đăng ký trước đó.</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click vào button này hệ thống sẽ hiển thị các học phần mà sinh viên đã đăng ký trước đó, mỗi dòng của table này hiển thị tên môn học, ngày học, tiết bắt đầu, tiết kết thúc,…</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196E718-80EB-4015-8B17-72F023923223}"/>
              </a:ext>
            </a:extLst>
          </p:cNvPr>
          <p:cNvPicPr>
            <a:picLocks noChangeAspect="1"/>
          </p:cNvPicPr>
          <p:nvPr/>
        </p:nvPicPr>
        <p:blipFill rotWithShape="1">
          <a:blip r:embed="rId3"/>
          <a:srcRect l="83171" b="13962"/>
          <a:stretch/>
        </p:blipFill>
        <p:spPr>
          <a:xfrm>
            <a:off x="475832" y="1299069"/>
            <a:ext cx="2311846" cy="685451"/>
          </a:xfrm>
          <a:prstGeom prst="rect">
            <a:avLst/>
          </a:prstGeom>
        </p:spPr>
      </p:pic>
      <p:pic>
        <p:nvPicPr>
          <p:cNvPr id="4" name="Picture 3">
            <a:extLst>
              <a:ext uri="{FF2B5EF4-FFF2-40B4-BE49-F238E27FC236}">
                <a16:creationId xmlns:a16="http://schemas.microsoft.com/office/drawing/2014/main" id="{5CB5BA5C-454A-4EE4-8E75-49B2F41471AA}"/>
              </a:ext>
            </a:extLst>
          </p:cNvPr>
          <p:cNvPicPr>
            <a:picLocks noChangeAspect="1"/>
          </p:cNvPicPr>
          <p:nvPr/>
        </p:nvPicPr>
        <p:blipFill>
          <a:blip r:embed="rId4"/>
          <a:stretch>
            <a:fillRect/>
          </a:stretch>
        </p:blipFill>
        <p:spPr>
          <a:xfrm>
            <a:off x="475832" y="2301725"/>
            <a:ext cx="5046581" cy="1593475"/>
          </a:xfrm>
          <a:prstGeom prst="rect">
            <a:avLst/>
          </a:prstGeom>
        </p:spPr>
      </p:pic>
    </p:spTree>
    <p:extLst>
      <p:ext uri="{BB962C8B-B14F-4D97-AF65-F5344CB8AC3E}">
        <p14:creationId xmlns:p14="http://schemas.microsoft.com/office/powerpoint/2010/main" val="393947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475832" y="343672"/>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817400" y="1247146"/>
            <a:ext cx="2785968"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này hệ thống sẽ có thêm chức năng chỉnh sửa, xóa, và thêm nhóm học phần ứng với sinh viên mà actor đã chọn để xem học phần của sinh viên trước đó.</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5CB5BA5C-454A-4EE4-8E75-49B2F41471AA}"/>
              </a:ext>
            </a:extLst>
          </p:cNvPr>
          <p:cNvPicPr>
            <a:picLocks noChangeAspect="1"/>
          </p:cNvPicPr>
          <p:nvPr/>
        </p:nvPicPr>
        <p:blipFill>
          <a:blip r:embed="rId3"/>
          <a:stretch>
            <a:fillRect/>
          </a:stretch>
        </p:blipFill>
        <p:spPr>
          <a:xfrm>
            <a:off x="540632" y="1308125"/>
            <a:ext cx="5046581" cy="1593475"/>
          </a:xfrm>
          <a:prstGeom prst="rect">
            <a:avLst/>
          </a:prstGeom>
        </p:spPr>
      </p:pic>
    </p:spTree>
    <p:extLst>
      <p:ext uri="{BB962C8B-B14F-4D97-AF65-F5344CB8AC3E}">
        <p14:creationId xmlns:p14="http://schemas.microsoft.com/office/powerpoint/2010/main" val="1408885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475832" y="343672"/>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738200" y="1059946"/>
            <a:ext cx="311060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Với chức năng chỉnh sửa học phần, hệ thống hiển thị ra các thông tin trước đó của học phần đó để cho actor có thể dễ kiểm soát, cũng như cập nhật.</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Với chức năng xóa, khi chọn xóa hệ thống sẽ tự động xóa học phần mà sinh viên đã đăng ký ở front_end và back_end.</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5CB5BA5C-454A-4EE4-8E75-49B2F41471AA}"/>
              </a:ext>
            </a:extLst>
          </p:cNvPr>
          <p:cNvPicPr>
            <a:picLocks noChangeAspect="1"/>
          </p:cNvPicPr>
          <p:nvPr/>
        </p:nvPicPr>
        <p:blipFill>
          <a:blip r:embed="rId3"/>
          <a:stretch>
            <a:fillRect/>
          </a:stretch>
        </p:blipFill>
        <p:spPr>
          <a:xfrm>
            <a:off x="475832" y="1004402"/>
            <a:ext cx="4693768" cy="1352488"/>
          </a:xfrm>
          <a:prstGeom prst="rect">
            <a:avLst/>
          </a:prstGeom>
        </p:spPr>
      </p:pic>
      <p:pic>
        <p:nvPicPr>
          <p:cNvPr id="3" name="Picture 2">
            <a:extLst>
              <a:ext uri="{FF2B5EF4-FFF2-40B4-BE49-F238E27FC236}">
                <a16:creationId xmlns:a16="http://schemas.microsoft.com/office/drawing/2014/main" id="{4DF84B5E-3238-4068-B59E-939DC8044D6D}"/>
              </a:ext>
            </a:extLst>
          </p:cNvPr>
          <p:cNvPicPr>
            <a:picLocks noChangeAspect="1"/>
          </p:cNvPicPr>
          <p:nvPr/>
        </p:nvPicPr>
        <p:blipFill>
          <a:blip r:embed="rId4"/>
          <a:stretch>
            <a:fillRect/>
          </a:stretch>
        </p:blipFill>
        <p:spPr>
          <a:xfrm>
            <a:off x="475832" y="2571750"/>
            <a:ext cx="4693768" cy="2038835"/>
          </a:xfrm>
          <a:prstGeom prst="rect">
            <a:avLst/>
          </a:prstGeom>
        </p:spPr>
      </p:pic>
    </p:spTree>
    <p:extLst>
      <p:ext uri="{BB962C8B-B14F-4D97-AF65-F5344CB8AC3E}">
        <p14:creationId xmlns:p14="http://schemas.microsoft.com/office/powerpoint/2010/main" val="3362139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475832" y="343672"/>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5781400" y="1254346"/>
            <a:ext cx="274340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Với chức năng thêm nhóm học phần, khi chọn vào add button hệ thống sẽ chuyển sang trang add học phần để actor có thể thêm học phần cho sinh viên đó</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5CB5BA5C-454A-4EE4-8E75-49B2F41471AA}"/>
              </a:ext>
            </a:extLst>
          </p:cNvPr>
          <p:cNvPicPr>
            <a:picLocks noChangeAspect="1"/>
          </p:cNvPicPr>
          <p:nvPr/>
        </p:nvPicPr>
        <p:blipFill>
          <a:blip r:embed="rId3"/>
          <a:stretch>
            <a:fillRect/>
          </a:stretch>
        </p:blipFill>
        <p:spPr>
          <a:xfrm>
            <a:off x="475832" y="1219262"/>
            <a:ext cx="4693768" cy="1352488"/>
          </a:xfrm>
          <a:prstGeom prst="rect">
            <a:avLst/>
          </a:prstGeom>
        </p:spPr>
      </p:pic>
      <p:pic>
        <p:nvPicPr>
          <p:cNvPr id="5" name="Picture 4">
            <a:extLst>
              <a:ext uri="{FF2B5EF4-FFF2-40B4-BE49-F238E27FC236}">
                <a16:creationId xmlns:a16="http://schemas.microsoft.com/office/drawing/2014/main" id="{62A4FDC3-6EC6-4E80-9122-2C6BB7BA5DBD}"/>
              </a:ext>
            </a:extLst>
          </p:cNvPr>
          <p:cNvPicPr>
            <a:picLocks noChangeAspect="1"/>
          </p:cNvPicPr>
          <p:nvPr/>
        </p:nvPicPr>
        <p:blipFill>
          <a:blip r:embed="rId4"/>
          <a:stretch>
            <a:fillRect/>
          </a:stretch>
        </p:blipFill>
        <p:spPr>
          <a:xfrm>
            <a:off x="475832" y="2786611"/>
            <a:ext cx="4693768" cy="1676808"/>
          </a:xfrm>
          <a:prstGeom prst="rect">
            <a:avLst/>
          </a:prstGeom>
        </p:spPr>
      </p:pic>
    </p:spTree>
    <p:extLst>
      <p:ext uri="{BB962C8B-B14F-4D97-AF65-F5344CB8AC3E}">
        <p14:creationId xmlns:p14="http://schemas.microsoft.com/office/powerpoint/2010/main" val="2881810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518400" y="35889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sinh viên</a:t>
            </a:r>
            <a:endParaRPr/>
          </a:p>
        </p:txBody>
      </p:sp>
      <p:sp>
        <p:nvSpPr>
          <p:cNvPr id="475" name="Google Shape;475;p23"/>
          <p:cNvSpPr txBox="1"/>
          <p:nvPr/>
        </p:nvSpPr>
        <p:spPr>
          <a:xfrm>
            <a:off x="6104350" y="1224611"/>
            <a:ext cx="27444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4: Xem thông tin chi tiết của sinh viên đó, bao gồm thông tin cá nhân, kết quả học tập, thời khóa biểu, học phí,…</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196E718-80EB-4015-8B17-72F023923223}"/>
              </a:ext>
            </a:extLst>
          </p:cNvPr>
          <p:cNvPicPr>
            <a:picLocks noChangeAspect="1"/>
          </p:cNvPicPr>
          <p:nvPr/>
        </p:nvPicPr>
        <p:blipFill>
          <a:blip r:embed="rId3"/>
          <a:stretch>
            <a:fillRect/>
          </a:stretch>
        </p:blipFill>
        <p:spPr>
          <a:xfrm>
            <a:off x="357500" y="1349620"/>
            <a:ext cx="5516450" cy="298683"/>
          </a:xfrm>
          <a:prstGeom prst="rect">
            <a:avLst/>
          </a:prstGeom>
        </p:spPr>
      </p:pic>
      <p:pic>
        <p:nvPicPr>
          <p:cNvPr id="4" name="Picture 3">
            <a:extLst>
              <a:ext uri="{FF2B5EF4-FFF2-40B4-BE49-F238E27FC236}">
                <a16:creationId xmlns:a16="http://schemas.microsoft.com/office/drawing/2014/main" id="{87733DAF-E0B1-4BCF-9C40-356E4A09A602}"/>
              </a:ext>
            </a:extLst>
          </p:cNvPr>
          <p:cNvPicPr>
            <a:picLocks noChangeAspect="1"/>
          </p:cNvPicPr>
          <p:nvPr/>
        </p:nvPicPr>
        <p:blipFill>
          <a:blip r:embed="rId4"/>
          <a:stretch>
            <a:fillRect/>
          </a:stretch>
        </p:blipFill>
        <p:spPr>
          <a:xfrm>
            <a:off x="357500" y="1828303"/>
            <a:ext cx="5516450" cy="2865600"/>
          </a:xfrm>
          <a:prstGeom prst="rect">
            <a:avLst/>
          </a:prstGeom>
        </p:spPr>
      </p:pic>
    </p:spTree>
    <p:extLst>
      <p:ext uri="{BB962C8B-B14F-4D97-AF65-F5344CB8AC3E}">
        <p14:creationId xmlns:p14="http://schemas.microsoft.com/office/powerpoint/2010/main" val="2322826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886428" y="21106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giảng viên</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1109909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560089" y="3511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giảng viên</a:t>
            </a:r>
            <a:endParaRPr/>
          </a:p>
        </p:txBody>
      </p:sp>
      <p:sp>
        <p:nvSpPr>
          <p:cNvPr id="475" name="Google Shape;475;p23"/>
          <p:cNvSpPr txBox="1"/>
          <p:nvPr/>
        </p:nvSpPr>
        <p:spPr>
          <a:xfrm>
            <a:off x="6320350" y="1108489"/>
            <a:ext cx="2586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giáo viên, hệ thống hiển thị danh sách giảng viên.</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Ứng với mỗi giảng viên sẽ có 2 chức đi kèm </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BC722569-33E4-44D6-AEB8-15E5794E7692}"/>
              </a:ext>
            </a:extLst>
          </p:cNvPr>
          <p:cNvPicPr>
            <a:picLocks noChangeAspect="1"/>
          </p:cNvPicPr>
          <p:nvPr/>
        </p:nvPicPr>
        <p:blipFill>
          <a:blip r:embed="rId3"/>
          <a:stretch>
            <a:fillRect/>
          </a:stretch>
        </p:blipFill>
        <p:spPr>
          <a:xfrm>
            <a:off x="560089" y="1205322"/>
            <a:ext cx="5466311" cy="2267240"/>
          </a:xfrm>
          <a:prstGeom prst="rect">
            <a:avLst/>
          </a:prstGeom>
        </p:spPr>
      </p:pic>
      <p:pic>
        <p:nvPicPr>
          <p:cNvPr id="6" name="Picture 5">
            <a:extLst>
              <a:ext uri="{FF2B5EF4-FFF2-40B4-BE49-F238E27FC236}">
                <a16:creationId xmlns:a16="http://schemas.microsoft.com/office/drawing/2014/main" id="{966B2CB8-CC60-4B37-BF21-9CBC2445F985}"/>
              </a:ext>
            </a:extLst>
          </p:cNvPr>
          <p:cNvPicPr>
            <a:picLocks noChangeAspect="1"/>
          </p:cNvPicPr>
          <p:nvPr/>
        </p:nvPicPr>
        <p:blipFill>
          <a:blip r:embed="rId4"/>
          <a:stretch>
            <a:fillRect/>
          </a:stretch>
        </p:blipFill>
        <p:spPr>
          <a:xfrm>
            <a:off x="560089" y="3750769"/>
            <a:ext cx="5466311" cy="597283"/>
          </a:xfrm>
          <a:prstGeom prst="rect">
            <a:avLst/>
          </a:prstGeom>
        </p:spPr>
      </p:pic>
    </p:spTree>
    <p:extLst>
      <p:ext uri="{BB962C8B-B14F-4D97-AF65-F5344CB8AC3E}">
        <p14:creationId xmlns:p14="http://schemas.microsoft.com/office/powerpoint/2010/main" val="109374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en-US" sz="1800" b="1">
                <a:effectLst/>
                <a:latin typeface="Quantico" panose="020B0604020202020204" charset="0"/>
                <a:ea typeface="Calibri" panose="020F0502020204030204" pitchFamily="34" charset="0"/>
                <a:cs typeface="Times New Roman" panose="02020603050405020304" pitchFamily="18" charset="0"/>
              </a:rPr>
              <a:t>Tăng cường hiệu quả quản lý:</a:t>
            </a:r>
            <a:r>
              <a:rPr lang="en-US" sz="1800">
                <a:effectLst/>
                <a:latin typeface="Quantico" panose="020B0604020202020204" charset="0"/>
                <a:ea typeface="Calibri" panose="020F0502020204030204" pitchFamily="34" charset="0"/>
                <a:cs typeface="Times New Roman" panose="02020603050405020304" pitchFamily="18" charset="0"/>
              </a:rPr>
              <a:t> Một hệ thống quản lý sinh viên hiệu quả giúp trường đại học hoặc tổ chức giáo dục tương tự quản lý thông tin sinh viên một cách chính xác và hiệu quả hơn. Nó giúp giảm thiểu sự phụ thuộc vào các quy trình thủ công và giúp quản lý thông tin liên quan đến việc học và quản lý sinh viên dễ dàng hơn.</a:t>
            </a:r>
            <a:endParaRPr lang="vi-VN" sz="1800">
              <a:effectLst/>
              <a:latin typeface="Quantico"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giảng viên</a:t>
            </a:r>
            <a:endParaRPr/>
          </a:p>
        </p:txBody>
      </p:sp>
      <p:sp>
        <p:nvSpPr>
          <p:cNvPr id="475" name="Google Shape;475;p23"/>
          <p:cNvSpPr txBox="1"/>
          <p:nvPr/>
        </p:nvSpPr>
        <p:spPr>
          <a:xfrm>
            <a:off x="6284350" y="1272462"/>
            <a:ext cx="26004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1: Chỉnh sửa thông tin chi tiết giảng viên.</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Hệ thống hiển thị thông tin trước đó của giảng viên để actor dễ dàng quản lý và chỉnh sửa</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966B2CB8-CC60-4B37-BF21-9CBC2445F985}"/>
              </a:ext>
            </a:extLst>
          </p:cNvPr>
          <p:cNvPicPr>
            <a:picLocks noChangeAspect="1"/>
          </p:cNvPicPr>
          <p:nvPr/>
        </p:nvPicPr>
        <p:blipFill>
          <a:blip r:embed="rId3"/>
          <a:stretch>
            <a:fillRect/>
          </a:stretch>
        </p:blipFill>
        <p:spPr>
          <a:xfrm>
            <a:off x="538489" y="1355278"/>
            <a:ext cx="5466311" cy="597283"/>
          </a:xfrm>
          <a:prstGeom prst="rect">
            <a:avLst/>
          </a:prstGeom>
        </p:spPr>
      </p:pic>
      <p:pic>
        <p:nvPicPr>
          <p:cNvPr id="4" name="Picture 3">
            <a:extLst>
              <a:ext uri="{FF2B5EF4-FFF2-40B4-BE49-F238E27FC236}">
                <a16:creationId xmlns:a16="http://schemas.microsoft.com/office/drawing/2014/main" id="{319BD190-5E34-496B-9266-9817BCF4FA61}"/>
              </a:ext>
            </a:extLst>
          </p:cNvPr>
          <p:cNvPicPr>
            <a:picLocks noChangeAspect="1"/>
          </p:cNvPicPr>
          <p:nvPr/>
        </p:nvPicPr>
        <p:blipFill>
          <a:blip r:embed="rId4"/>
          <a:stretch>
            <a:fillRect/>
          </a:stretch>
        </p:blipFill>
        <p:spPr>
          <a:xfrm>
            <a:off x="538489" y="2057289"/>
            <a:ext cx="5466311" cy="2881911"/>
          </a:xfrm>
          <a:prstGeom prst="rect">
            <a:avLst/>
          </a:prstGeom>
        </p:spPr>
      </p:pic>
    </p:spTree>
    <p:extLst>
      <p:ext uri="{BB962C8B-B14F-4D97-AF65-F5344CB8AC3E}">
        <p14:creationId xmlns:p14="http://schemas.microsoft.com/office/powerpoint/2010/main" val="2200729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giảng viên</a:t>
            </a:r>
            <a:endParaRPr/>
          </a:p>
        </p:txBody>
      </p:sp>
      <p:sp>
        <p:nvSpPr>
          <p:cNvPr id="475" name="Google Shape;475;p23"/>
          <p:cNvSpPr txBox="1"/>
          <p:nvPr/>
        </p:nvSpPr>
        <p:spPr>
          <a:xfrm>
            <a:off x="6235878" y="1527169"/>
            <a:ext cx="2692121"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2: Mục đích làm chức năng 2 để làm như phím tắt thay đổi trạng thái của giảng viên từ Đang dạy -&gt; Nghỉ hưu và từ Nghỉ hưu -&gt; Đang dạy</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966B2CB8-CC60-4B37-BF21-9CBC2445F985}"/>
              </a:ext>
            </a:extLst>
          </p:cNvPr>
          <p:cNvPicPr>
            <a:picLocks noChangeAspect="1"/>
          </p:cNvPicPr>
          <p:nvPr/>
        </p:nvPicPr>
        <p:blipFill>
          <a:blip r:embed="rId3"/>
          <a:stretch>
            <a:fillRect/>
          </a:stretch>
        </p:blipFill>
        <p:spPr>
          <a:xfrm>
            <a:off x="538487" y="1664878"/>
            <a:ext cx="5466311" cy="597283"/>
          </a:xfrm>
          <a:prstGeom prst="rect">
            <a:avLst/>
          </a:prstGeom>
        </p:spPr>
      </p:pic>
      <p:pic>
        <p:nvPicPr>
          <p:cNvPr id="3" name="Picture 2">
            <a:extLst>
              <a:ext uri="{FF2B5EF4-FFF2-40B4-BE49-F238E27FC236}">
                <a16:creationId xmlns:a16="http://schemas.microsoft.com/office/drawing/2014/main" id="{5BE0D643-AE63-4DF5-907D-6C190A21F5E0}"/>
              </a:ext>
            </a:extLst>
          </p:cNvPr>
          <p:cNvPicPr>
            <a:picLocks noChangeAspect="1"/>
          </p:cNvPicPr>
          <p:nvPr/>
        </p:nvPicPr>
        <p:blipFill>
          <a:blip r:embed="rId4"/>
          <a:stretch>
            <a:fillRect/>
          </a:stretch>
        </p:blipFill>
        <p:spPr>
          <a:xfrm>
            <a:off x="538488" y="2487539"/>
            <a:ext cx="5466311" cy="493261"/>
          </a:xfrm>
          <a:prstGeom prst="rect">
            <a:avLst/>
          </a:prstGeom>
        </p:spPr>
      </p:pic>
    </p:spTree>
    <p:extLst>
      <p:ext uri="{BB962C8B-B14F-4D97-AF65-F5344CB8AC3E}">
        <p14:creationId xmlns:p14="http://schemas.microsoft.com/office/powerpoint/2010/main" val="4203515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02400" y="325284"/>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giảng viên</a:t>
            </a:r>
            <a:endParaRPr/>
          </a:p>
        </p:txBody>
      </p:sp>
      <p:sp>
        <p:nvSpPr>
          <p:cNvPr id="475" name="Google Shape;475;p23"/>
          <p:cNvSpPr txBox="1"/>
          <p:nvPr/>
        </p:nvSpPr>
        <p:spPr>
          <a:xfrm>
            <a:off x="6349150" y="1080603"/>
            <a:ext cx="25932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Chức năng Add: Khi actor click add button hệ thống sẽ hiển thị trang add giáo viên cho actor thêm.</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Sau khi actor thêm, hệ thống sẽ lưu thông tin mà actor đã thêm vào cơ sở dữ liệu và load thông tin lên teacher list.</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3E350735-AB3A-42D1-9D6C-746480E45958}"/>
              </a:ext>
            </a:extLst>
          </p:cNvPr>
          <p:cNvPicPr>
            <a:picLocks noChangeAspect="1"/>
          </p:cNvPicPr>
          <p:nvPr/>
        </p:nvPicPr>
        <p:blipFill>
          <a:blip r:embed="rId3"/>
          <a:stretch>
            <a:fillRect/>
          </a:stretch>
        </p:blipFill>
        <p:spPr>
          <a:xfrm>
            <a:off x="302400" y="1176347"/>
            <a:ext cx="5990400" cy="524546"/>
          </a:xfrm>
          <a:prstGeom prst="rect">
            <a:avLst/>
          </a:prstGeom>
        </p:spPr>
      </p:pic>
      <p:pic>
        <p:nvPicPr>
          <p:cNvPr id="7" name="Picture 6">
            <a:extLst>
              <a:ext uri="{FF2B5EF4-FFF2-40B4-BE49-F238E27FC236}">
                <a16:creationId xmlns:a16="http://schemas.microsoft.com/office/drawing/2014/main" id="{41F36F94-107B-4D9B-A94B-60D970DE955C}"/>
              </a:ext>
            </a:extLst>
          </p:cNvPr>
          <p:cNvPicPr>
            <a:picLocks noChangeAspect="1"/>
          </p:cNvPicPr>
          <p:nvPr/>
        </p:nvPicPr>
        <p:blipFill>
          <a:blip r:embed="rId4"/>
          <a:stretch>
            <a:fillRect/>
          </a:stretch>
        </p:blipFill>
        <p:spPr>
          <a:xfrm>
            <a:off x="302400" y="1975957"/>
            <a:ext cx="5990400" cy="2842259"/>
          </a:xfrm>
          <a:prstGeom prst="rect">
            <a:avLst/>
          </a:prstGeom>
        </p:spPr>
      </p:pic>
    </p:spTree>
    <p:extLst>
      <p:ext uri="{BB962C8B-B14F-4D97-AF65-F5344CB8AC3E}">
        <p14:creationId xmlns:p14="http://schemas.microsoft.com/office/powerpoint/2010/main" val="2450099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1469214" y="2168825"/>
            <a:ext cx="620557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khoa</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3968871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560089" y="3511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khoa</a:t>
            </a:r>
            <a:endParaRPr/>
          </a:p>
        </p:txBody>
      </p:sp>
      <p:sp>
        <p:nvSpPr>
          <p:cNvPr id="475" name="Google Shape;475;p23"/>
          <p:cNvSpPr txBox="1"/>
          <p:nvPr/>
        </p:nvSpPr>
        <p:spPr>
          <a:xfrm>
            <a:off x="6392350" y="1187689"/>
            <a:ext cx="24924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khoa, hệ thống sẽ hiển thị danh sách các khoa của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Có 2 chức năng hỗ trợ chức năng này đó là chỉnh sửa thông tin khoa và thêm khoa mới.</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7BA19087-C049-461C-9EA9-34A294805579}"/>
              </a:ext>
            </a:extLst>
          </p:cNvPr>
          <p:cNvPicPr>
            <a:picLocks noChangeAspect="1"/>
          </p:cNvPicPr>
          <p:nvPr/>
        </p:nvPicPr>
        <p:blipFill>
          <a:blip r:embed="rId3"/>
          <a:stretch>
            <a:fillRect/>
          </a:stretch>
        </p:blipFill>
        <p:spPr>
          <a:xfrm>
            <a:off x="418018" y="1187689"/>
            <a:ext cx="5824141" cy="3110711"/>
          </a:xfrm>
          <a:prstGeom prst="rect">
            <a:avLst/>
          </a:prstGeom>
        </p:spPr>
      </p:pic>
    </p:spTree>
    <p:extLst>
      <p:ext uri="{BB962C8B-B14F-4D97-AF65-F5344CB8AC3E}">
        <p14:creationId xmlns:p14="http://schemas.microsoft.com/office/powerpoint/2010/main" val="52788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khoa</a:t>
            </a:r>
            <a:endParaRPr/>
          </a:p>
        </p:txBody>
      </p:sp>
      <p:sp>
        <p:nvSpPr>
          <p:cNvPr id="475" name="Google Shape;475;p23"/>
          <p:cNvSpPr txBox="1"/>
          <p:nvPr/>
        </p:nvSpPr>
        <p:spPr>
          <a:xfrm>
            <a:off x="6377950" y="1295689"/>
            <a:ext cx="25932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khoa, hệ thống sẽ hiển thị thông tin khoa mà trước đó actor đã chọn để actor có thể dễ dàng quản lý và chỉnh sửa.</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966C18AC-566F-4057-8F79-02D56794BE09}"/>
              </a:ext>
            </a:extLst>
          </p:cNvPr>
          <p:cNvPicPr>
            <a:picLocks noChangeAspect="1"/>
          </p:cNvPicPr>
          <p:nvPr/>
        </p:nvPicPr>
        <p:blipFill>
          <a:blip r:embed="rId3"/>
          <a:stretch>
            <a:fillRect/>
          </a:stretch>
        </p:blipFill>
        <p:spPr>
          <a:xfrm>
            <a:off x="295200" y="1368439"/>
            <a:ext cx="5964366" cy="2153111"/>
          </a:xfrm>
          <a:prstGeom prst="rect">
            <a:avLst/>
          </a:prstGeom>
        </p:spPr>
      </p:pic>
    </p:spTree>
    <p:extLst>
      <p:ext uri="{BB962C8B-B14F-4D97-AF65-F5344CB8AC3E}">
        <p14:creationId xmlns:p14="http://schemas.microsoft.com/office/powerpoint/2010/main" val="31450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khoa</a:t>
            </a:r>
            <a:endParaRPr/>
          </a:p>
        </p:txBody>
      </p:sp>
      <p:sp>
        <p:nvSpPr>
          <p:cNvPr id="475" name="Google Shape;475;p23"/>
          <p:cNvSpPr txBox="1"/>
          <p:nvPr/>
        </p:nvSpPr>
        <p:spPr>
          <a:xfrm>
            <a:off x="6392350" y="1281289"/>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khoa mới, hệ thống hiển thị form cho actor điền thông tin cho khoa mới.</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actor submit hệ thông sẽ lưu dữ liệu mà actor vừa thêm vào cơ sở dữ liệu và load thông tin vừa mới thêm vào trang department list.</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C2B2E1E5-48C6-441D-9095-A30C916B16AF}"/>
              </a:ext>
            </a:extLst>
          </p:cNvPr>
          <p:cNvPicPr>
            <a:picLocks noChangeAspect="1"/>
          </p:cNvPicPr>
          <p:nvPr/>
        </p:nvPicPr>
        <p:blipFill>
          <a:blip r:embed="rId3"/>
          <a:stretch>
            <a:fillRect/>
          </a:stretch>
        </p:blipFill>
        <p:spPr>
          <a:xfrm>
            <a:off x="360000" y="1368439"/>
            <a:ext cx="5960013" cy="2095511"/>
          </a:xfrm>
          <a:prstGeom prst="rect">
            <a:avLst/>
          </a:prstGeom>
        </p:spPr>
      </p:pic>
    </p:spTree>
    <p:extLst>
      <p:ext uri="{BB962C8B-B14F-4D97-AF65-F5344CB8AC3E}">
        <p14:creationId xmlns:p14="http://schemas.microsoft.com/office/powerpoint/2010/main" val="418581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720000" y="21106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2"/>
                </a:solidFill>
              </a:rPr>
              <a:t>&lt;/</a:t>
            </a:r>
            <a:r>
              <a:rPr lang="vi-VN" sz="3600">
                <a:solidFill>
                  <a:schemeClr val="tx2"/>
                </a:solidFill>
              </a:rPr>
              <a:t>Chức năng quản lý chuyên ngành</a:t>
            </a:r>
            <a:endParaRPr sz="36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3041880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280800" y="2719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chuyên ngành</a:t>
            </a:r>
            <a:endParaRPr/>
          </a:p>
        </p:txBody>
      </p:sp>
      <p:sp>
        <p:nvSpPr>
          <p:cNvPr id="475" name="Google Shape;475;p23"/>
          <p:cNvSpPr txBox="1"/>
          <p:nvPr/>
        </p:nvSpPr>
        <p:spPr>
          <a:xfrm>
            <a:off x="6349150" y="1202089"/>
            <a:ext cx="2686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chuyên ngành, hệ thống sẽ hiển thị danh sách các chuyên ngành của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Có 2 chức năng hỗ trợ chức năng này đó là chỉnh sửa thông tin chuyên ngành và thêm chuyên ngành mới.</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6ED512D5-92CE-45F9-955A-581C9C1A58CA}"/>
              </a:ext>
            </a:extLst>
          </p:cNvPr>
          <p:cNvPicPr>
            <a:picLocks noChangeAspect="1"/>
          </p:cNvPicPr>
          <p:nvPr/>
        </p:nvPicPr>
        <p:blipFill>
          <a:blip r:embed="rId3"/>
          <a:stretch>
            <a:fillRect/>
          </a:stretch>
        </p:blipFill>
        <p:spPr>
          <a:xfrm>
            <a:off x="280800" y="1202089"/>
            <a:ext cx="5983284" cy="3016265"/>
          </a:xfrm>
          <a:prstGeom prst="rect">
            <a:avLst/>
          </a:prstGeom>
        </p:spPr>
      </p:pic>
    </p:spTree>
    <p:extLst>
      <p:ext uri="{BB962C8B-B14F-4D97-AF65-F5344CB8AC3E}">
        <p14:creationId xmlns:p14="http://schemas.microsoft.com/office/powerpoint/2010/main" val="3570343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chuyên ngành</a:t>
            </a:r>
            <a:endParaRPr/>
          </a:p>
        </p:txBody>
      </p:sp>
      <p:sp>
        <p:nvSpPr>
          <p:cNvPr id="475" name="Google Shape;475;p23"/>
          <p:cNvSpPr txBox="1"/>
          <p:nvPr/>
        </p:nvSpPr>
        <p:spPr>
          <a:xfrm>
            <a:off x="6233949" y="1303200"/>
            <a:ext cx="2679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chuyên ngành, hệ thống sẽ hiển thị thông tin chuyên ngành mà trước đó actor đã chọn để actor có thể dễ dàng quản lý và chỉnh sửa.</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C1799FCA-69A3-44AD-B1D0-D2AAEAE92AFF}"/>
              </a:ext>
            </a:extLst>
          </p:cNvPr>
          <p:cNvPicPr>
            <a:picLocks noChangeAspect="1"/>
          </p:cNvPicPr>
          <p:nvPr/>
        </p:nvPicPr>
        <p:blipFill>
          <a:blip r:embed="rId3"/>
          <a:stretch>
            <a:fillRect/>
          </a:stretch>
        </p:blipFill>
        <p:spPr>
          <a:xfrm>
            <a:off x="230401" y="1303200"/>
            <a:ext cx="5854878" cy="1985252"/>
          </a:xfrm>
          <a:prstGeom prst="rect">
            <a:avLst/>
          </a:prstGeom>
        </p:spPr>
      </p:pic>
    </p:spTree>
    <p:extLst>
      <p:ext uri="{BB962C8B-B14F-4D97-AF65-F5344CB8AC3E}">
        <p14:creationId xmlns:p14="http://schemas.microsoft.com/office/powerpoint/2010/main" val="425671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en-US" sz="1800" b="1">
                <a:effectLst/>
                <a:latin typeface="Quantico" panose="020B0604020202020204" charset="0"/>
                <a:ea typeface="Calibri" panose="020F0502020204030204" pitchFamily="34" charset="0"/>
                <a:cs typeface="Times New Roman" panose="02020603050405020304" pitchFamily="18" charset="0"/>
              </a:rPr>
              <a:t>Cải thiện trải nghiệm sinh viên:</a:t>
            </a:r>
            <a:r>
              <a:rPr lang="en-US" sz="1800">
                <a:effectLst/>
                <a:latin typeface="Quantico" panose="020B0604020202020204" charset="0"/>
                <a:ea typeface="Calibri" panose="020F0502020204030204" pitchFamily="34" charset="0"/>
                <a:cs typeface="Times New Roman" panose="02020603050405020304" pitchFamily="18" charset="0"/>
              </a:rPr>
              <a:t> Hệ thống quản lý sinh viên có thể cung cấp các công cụ trực tuyến giúp sinh viên tra cứu thông tin cá nhân, đăng ký lớp học, quản lý học phí và nhiều dịch vụ khác. Mục tiêu là tạo ra một trải nghiệm thuận tiện và thoải mái cho sinh viên, giúp họ dễ dàng tương tác với trường và các dịch vụ liên quan.</a:t>
            </a:r>
            <a:endParaRPr lang="vi-VN" sz="1800">
              <a:effectLst/>
              <a:latin typeface="Quantico"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vi-VN"/>
          </a:p>
        </p:txBody>
      </p:sp>
    </p:spTree>
    <p:extLst>
      <p:ext uri="{BB962C8B-B14F-4D97-AF65-F5344CB8AC3E}">
        <p14:creationId xmlns:p14="http://schemas.microsoft.com/office/powerpoint/2010/main" val="2357190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chuyên ngành</a:t>
            </a:r>
            <a:endParaRPr/>
          </a:p>
        </p:txBody>
      </p:sp>
      <p:sp>
        <p:nvSpPr>
          <p:cNvPr id="475" name="Google Shape;475;p23"/>
          <p:cNvSpPr txBox="1"/>
          <p:nvPr/>
        </p:nvSpPr>
        <p:spPr>
          <a:xfrm>
            <a:off x="6125950" y="1266889"/>
            <a:ext cx="2658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chuyên ngành mới, hệ thống hiển thị form cho actor điền thông tin cho chuyên ngành mới.</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actor submit hệ thông sẽ lưu dữ liệu mà actor vừa thêm vào cơ sở dữ liệu và load thông tin vừa mới thêm vào trang major list.</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1D1E4144-657B-4EB3-91E3-623E3EF3580A}"/>
              </a:ext>
            </a:extLst>
          </p:cNvPr>
          <p:cNvPicPr>
            <a:picLocks noChangeAspect="1"/>
          </p:cNvPicPr>
          <p:nvPr/>
        </p:nvPicPr>
        <p:blipFill>
          <a:blip r:embed="rId3"/>
          <a:stretch>
            <a:fillRect/>
          </a:stretch>
        </p:blipFill>
        <p:spPr>
          <a:xfrm>
            <a:off x="360000" y="1368439"/>
            <a:ext cx="5519996" cy="1920656"/>
          </a:xfrm>
          <a:prstGeom prst="rect">
            <a:avLst/>
          </a:prstGeom>
        </p:spPr>
      </p:pic>
    </p:spTree>
    <p:extLst>
      <p:ext uri="{BB962C8B-B14F-4D97-AF65-F5344CB8AC3E}">
        <p14:creationId xmlns:p14="http://schemas.microsoft.com/office/powerpoint/2010/main" val="3159900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1660842" y="2084150"/>
            <a:ext cx="615517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lớp</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910935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280800" y="2719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lớp</a:t>
            </a:r>
            <a:endParaRPr/>
          </a:p>
        </p:txBody>
      </p:sp>
      <p:sp>
        <p:nvSpPr>
          <p:cNvPr id="475" name="Google Shape;475;p23"/>
          <p:cNvSpPr txBox="1"/>
          <p:nvPr/>
        </p:nvSpPr>
        <p:spPr>
          <a:xfrm>
            <a:off x="6147550" y="1151689"/>
            <a:ext cx="2715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lớp, hệ thống sẽ hiển thị danh sách các lớp của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Có 2 chức năng hỗ trợ chức năng này đó là chỉnh sửa thông tin lớp và thêm lớp mới.</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6290EEB1-533D-488A-90D1-B450804991EF}"/>
              </a:ext>
            </a:extLst>
          </p:cNvPr>
          <p:cNvPicPr>
            <a:picLocks noChangeAspect="1"/>
          </p:cNvPicPr>
          <p:nvPr/>
        </p:nvPicPr>
        <p:blipFill>
          <a:blip r:embed="rId3"/>
          <a:stretch>
            <a:fillRect/>
          </a:stretch>
        </p:blipFill>
        <p:spPr>
          <a:xfrm>
            <a:off x="280800" y="1151689"/>
            <a:ext cx="5610800" cy="3174684"/>
          </a:xfrm>
          <a:prstGeom prst="rect">
            <a:avLst/>
          </a:prstGeom>
        </p:spPr>
      </p:pic>
    </p:spTree>
    <p:extLst>
      <p:ext uri="{BB962C8B-B14F-4D97-AF65-F5344CB8AC3E}">
        <p14:creationId xmlns:p14="http://schemas.microsoft.com/office/powerpoint/2010/main" val="3812031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lớp</a:t>
            </a:r>
            <a:endParaRPr/>
          </a:p>
        </p:txBody>
      </p:sp>
      <p:sp>
        <p:nvSpPr>
          <p:cNvPr id="475" name="Google Shape;475;p23"/>
          <p:cNvSpPr txBox="1"/>
          <p:nvPr/>
        </p:nvSpPr>
        <p:spPr>
          <a:xfrm>
            <a:off x="6313150" y="1281289"/>
            <a:ext cx="2578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lớp, hệ thống sẽ hiển thị thông tin lớp mà trước đó actor đã chọn để actor có thể dễ dàng quản lý và chỉnh sửa.</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8193A26E-4CBA-407F-9404-5E7A7C3A8B14}"/>
              </a:ext>
            </a:extLst>
          </p:cNvPr>
          <p:cNvPicPr>
            <a:picLocks noChangeAspect="1"/>
          </p:cNvPicPr>
          <p:nvPr/>
        </p:nvPicPr>
        <p:blipFill>
          <a:blip r:embed="rId3"/>
          <a:stretch>
            <a:fillRect/>
          </a:stretch>
        </p:blipFill>
        <p:spPr>
          <a:xfrm>
            <a:off x="360000" y="1281289"/>
            <a:ext cx="5688000" cy="2087803"/>
          </a:xfrm>
          <a:prstGeom prst="rect">
            <a:avLst/>
          </a:prstGeom>
        </p:spPr>
      </p:pic>
    </p:spTree>
    <p:extLst>
      <p:ext uri="{BB962C8B-B14F-4D97-AF65-F5344CB8AC3E}">
        <p14:creationId xmlns:p14="http://schemas.microsoft.com/office/powerpoint/2010/main" val="2668828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lớp</a:t>
            </a:r>
            <a:endParaRPr/>
          </a:p>
        </p:txBody>
      </p:sp>
      <p:sp>
        <p:nvSpPr>
          <p:cNvPr id="475" name="Google Shape;475;p23"/>
          <p:cNvSpPr txBox="1"/>
          <p:nvPr/>
        </p:nvSpPr>
        <p:spPr>
          <a:xfrm>
            <a:off x="6298750" y="1278273"/>
            <a:ext cx="25572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lớp mới, hệ thống hiển thị form cho actor điền thông tin cho lớp mới.</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actor submit hệ thống sẽ lưu dữ liệu mà actor vừa thêm vào cơ sở dữ liệu và load thông tin vừa mới thêm vào trang class list.</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EFC57D7E-9826-448E-B8A6-A4C38B576342}"/>
              </a:ext>
            </a:extLst>
          </p:cNvPr>
          <p:cNvPicPr>
            <a:picLocks noChangeAspect="1"/>
          </p:cNvPicPr>
          <p:nvPr/>
        </p:nvPicPr>
        <p:blipFill>
          <a:blip r:embed="rId3"/>
          <a:stretch>
            <a:fillRect/>
          </a:stretch>
        </p:blipFill>
        <p:spPr>
          <a:xfrm>
            <a:off x="288000" y="1278273"/>
            <a:ext cx="5822691" cy="2004927"/>
          </a:xfrm>
          <a:prstGeom prst="rect">
            <a:avLst/>
          </a:prstGeom>
        </p:spPr>
      </p:pic>
    </p:spTree>
    <p:extLst>
      <p:ext uri="{BB962C8B-B14F-4D97-AF65-F5344CB8AC3E}">
        <p14:creationId xmlns:p14="http://schemas.microsoft.com/office/powerpoint/2010/main" val="231545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1646442" y="2110675"/>
            <a:ext cx="618397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điểm</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2899058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52800" y="3439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điểm</a:t>
            </a:r>
            <a:endParaRPr/>
          </a:p>
        </p:txBody>
      </p:sp>
      <p:sp>
        <p:nvSpPr>
          <p:cNvPr id="475" name="Google Shape;475;p23"/>
          <p:cNvSpPr txBox="1"/>
          <p:nvPr/>
        </p:nvSpPr>
        <p:spPr>
          <a:xfrm>
            <a:off x="6241150" y="1362428"/>
            <a:ext cx="2622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điểm, hệ thống sẽ hiển thị danh sách các điểm của hệ thống.</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Có 2 chức năng hỗ trợ chức năng này đó là chỉnh sửa thông tin điểm và thêm điểm mới.</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6AA05742-CE7F-4948-A2C0-550AB95589EB}"/>
              </a:ext>
            </a:extLst>
          </p:cNvPr>
          <p:cNvPicPr>
            <a:picLocks noChangeAspect="1"/>
          </p:cNvPicPr>
          <p:nvPr/>
        </p:nvPicPr>
        <p:blipFill>
          <a:blip r:embed="rId3"/>
          <a:stretch>
            <a:fillRect/>
          </a:stretch>
        </p:blipFill>
        <p:spPr>
          <a:xfrm>
            <a:off x="280800" y="1368439"/>
            <a:ext cx="5789406" cy="2253409"/>
          </a:xfrm>
          <a:prstGeom prst="rect">
            <a:avLst/>
          </a:prstGeom>
        </p:spPr>
      </p:pic>
    </p:spTree>
    <p:extLst>
      <p:ext uri="{BB962C8B-B14F-4D97-AF65-F5344CB8AC3E}">
        <p14:creationId xmlns:p14="http://schemas.microsoft.com/office/powerpoint/2010/main" val="2771178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điểm</a:t>
            </a:r>
            <a:endParaRPr/>
          </a:p>
        </p:txBody>
      </p:sp>
      <p:sp>
        <p:nvSpPr>
          <p:cNvPr id="475" name="Google Shape;475;p23"/>
          <p:cNvSpPr txBox="1"/>
          <p:nvPr/>
        </p:nvSpPr>
        <p:spPr>
          <a:xfrm>
            <a:off x="6363550" y="1190267"/>
            <a:ext cx="2513733"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điểm, hệ thống sẽ hiển thị thông tin điểm mà trước đó actor đã chọn để actor có thể dễ dàng quản lý và chỉnh sửa.</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6D3E2F6F-89B7-45A8-A333-3658890D2692}"/>
              </a:ext>
            </a:extLst>
          </p:cNvPr>
          <p:cNvPicPr>
            <a:picLocks noChangeAspect="1"/>
          </p:cNvPicPr>
          <p:nvPr/>
        </p:nvPicPr>
        <p:blipFill>
          <a:blip r:embed="rId3"/>
          <a:stretch>
            <a:fillRect/>
          </a:stretch>
        </p:blipFill>
        <p:spPr>
          <a:xfrm>
            <a:off x="266717" y="1232278"/>
            <a:ext cx="5984349" cy="2678944"/>
          </a:xfrm>
          <a:prstGeom prst="rect">
            <a:avLst/>
          </a:prstGeom>
        </p:spPr>
      </p:pic>
    </p:spTree>
    <p:extLst>
      <p:ext uri="{BB962C8B-B14F-4D97-AF65-F5344CB8AC3E}">
        <p14:creationId xmlns:p14="http://schemas.microsoft.com/office/powerpoint/2010/main" val="3254750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điểm</a:t>
            </a:r>
            <a:endParaRPr/>
          </a:p>
        </p:txBody>
      </p:sp>
      <p:sp>
        <p:nvSpPr>
          <p:cNvPr id="475" name="Google Shape;475;p23"/>
          <p:cNvSpPr txBox="1"/>
          <p:nvPr/>
        </p:nvSpPr>
        <p:spPr>
          <a:xfrm>
            <a:off x="6363550" y="1368439"/>
            <a:ext cx="2571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điểm mới, hệ thống hiển thị form cho actor điền thông tin cho điểm mới.</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actor submit hệ thống sẽ lưu dữ liệu mà actor vừa thêm vào cơ sở dữ liệu và load thông tin vừa mới thêm vào trang score list.</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DB2B9EA1-B7ED-46B2-92BC-FF78554A05B3}"/>
              </a:ext>
            </a:extLst>
          </p:cNvPr>
          <p:cNvPicPr>
            <a:picLocks noChangeAspect="1"/>
          </p:cNvPicPr>
          <p:nvPr/>
        </p:nvPicPr>
        <p:blipFill>
          <a:blip r:embed="rId3"/>
          <a:stretch>
            <a:fillRect/>
          </a:stretch>
        </p:blipFill>
        <p:spPr>
          <a:xfrm>
            <a:off x="418018" y="1368439"/>
            <a:ext cx="5824382" cy="2511084"/>
          </a:xfrm>
          <a:prstGeom prst="rect">
            <a:avLst/>
          </a:prstGeom>
        </p:spPr>
      </p:pic>
    </p:spTree>
    <p:extLst>
      <p:ext uri="{BB962C8B-B14F-4D97-AF65-F5344CB8AC3E}">
        <p14:creationId xmlns:p14="http://schemas.microsoft.com/office/powerpoint/2010/main" val="143726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886428" y="21106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học phần</a:t>
            </a:r>
            <a:endParaRPr sz="4000">
              <a:solidFill>
                <a:schemeClr val="tx2"/>
              </a:solidFill>
            </a:endParaRPr>
          </a:p>
        </p:txBody>
      </p:sp>
      <p:sp>
        <p:nvSpPr>
          <p:cNvPr id="452" name="Google Shape;452;p22"/>
          <p:cNvSpPr txBox="1"/>
          <p:nvPr/>
        </p:nvSpPr>
        <p:spPr>
          <a:xfrm>
            <a:off x="4738428" y="2686675"/>
            <a:ext cx="1336200" cy="63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chemeClr val="accent2"/>
              </a:solidFill>
              <a:latin typeface="Quantico"/>
              <a:ea typeface="Quantico"/>
              <a:cs typeface="Quantico"/>
              <a:sym typeface="Quantico"/>
            </a:endParaRPr>
          </a:p>
        </p:txBody>
      </p:sp>
    </p:spTree>
    <p:extLst>
      <p:ext uri="{BB962C8B-B14F-4D97-AF65-F5344CB8AC3E}">
        <p14:creationId xmlns:p14="http://schemas.microsoft.com/office/powerpoint/2010/main" val="212179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en-US" sz="1800" b="1">
                <a:effectLst/>
                <a:latin typeface="Quantico" panose="020B0604020202020204" charset="0"/>
                <a:ea typeface="Calibri" panose="020F0502020204030204" pitchFamily="34" charset="0"/>
                <a:cs typeface="Times New Roman" panose="02020603050405020304" pitchFamily="18" charset="0"/>
              </a:rPr>
              <a:t>Bảo mật thông tin:</a:t>
            </a:r>
            <a:r>
              <a:rPr lang="en-US" sz="1800">
                <a:effectLst/>
                <a:latin typeface="Quantico" panose="020B0604020202020204" charset="0"/>
                <a:ea typeface="Calibri" panose="020F0502020204030204" pitchFamily="34" charset="0"/>
                <a:cs typeface="Times New Roman" panose="02020603050405020304" pitchFamily="18" charset="0"/>
              </a:rPr>
              <a:t> Một hệ thống quản lý sinh viên cần đảm bảo tính bảo mật của thông tin cá nhân của sinh viên, bao gồm thông tin về học phí, kết quả học tập, và các thông tin nhạy cảm khác. Mục tiêu là bảo vệ thông tin này khỏi việc truy cập trái phép và đảm bảo tuân thủ các quy định về bảo mật thông tin.</a:t>
            </a:r>
            <a:endParaRPr lang="vi-VN" sz="1800">
              <a:effectLst/>
              <a:latin typeface="Quantico"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vi-VN"/>
          </a:p>
        </p:txBody>
      </p:sp>
    </p:spTree>
    <p:extLst>
      <p:ext uri="{BB962C8B-B14F-4D97-AF65-F5344CB8AC3E}">
        <p14:creationId xmlns:p14="http://schemas.microsoft.com/office/powerpoint/2010/main" val="1252796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349150" y="1261062"/>
            <a:ext cx="26724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sẽ hiển thị các học phần hiện đang có.</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indent="-171450">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Có 3 chức năng hỗ trợ chức năng này đó là chỉnh sửa thông tin học phần và xem các nhóm học phần có trong học phần đó và tạo học phần mới.</a:t>
            </a:r>
          </a:p>
          <a:p>
            <a:pPr marL="171450" lvl="0" indent="-171450" algn="l" rtl="0">
              <a:spcBef>
                <a:spcPts val="0"/>
              </a:spcBef>
              <a:spcAft>
                <a:spcPts val="0"/>
              </a:spcAft>
              <a:buFont typeface="Wingdings" panose="05000000000000000000" pitchFamily="2" charset="2"/>
              <a:buChar char="Ø"/>
            </a:pP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4CD50B53-F6ED-4EF4-92F4-1C1AC631A76B}"/>
              </a:ext>
            </a:extLst>
          </p:cNvPr>
          <p:cNvPicPr>
            <a:picLocks noChangeAspect="1"/>
          </p:cNvPicPr>
          <p:nvPr/>
        </p:nvPicPr>
        <p:blipFill>
          <a:blip r:embed="rId3"/>
          <a:stretch>
            <a:fillRect/>
          </a:stretch>
        </p:blipFill>
        <p:spPr>
          <a:xfrm>
            <a:off x="360000" y="1261062"/>
            <a:ext cx="5824382" cy="2952576"/>
          </a:xfrm>
          <a:prstGeom prst="rect">
            <a:avLst/>
          </a:prstGeom>
        </p:spPr>
      </p:pic>
    </p:spTree>
    <p:extLst>
      <p:ext uri="{BB962C8B-B14F-4D97-AF65-F5344CB8AC3E}">
        <p14:creationId xmlns:p14="http://schemas.microsoft.com/office/powerpoint/2010/main" val="742183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212350" y="1197262"/>
            <a:ext cx="27084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học phần thì khi bấm và thị sẽ hiển thị form và các thông tin hiện tại để dễ dàng cho việc chỉnh sửa.</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0EF87B5C-779E-4392-9C00-D8F6CCFFB491}"/>
              </a:ext>
            </a:extLst>
          </p:cNvPr>
          <p:cNvPicPr>
            <a:picLocks noChangeAspect="1"/>
          </p:cNvPicPr>
          <p:nvPr/>
        </p:nvPicPr>
        <p:blipFill>
          <a:blip r:embed="rId3"/>
          <a:stretch>
            <a:fillRect/>
          </a:stretch>
        </p:blipFill>
        <p:spPr>
          <a:xfrm>
            <a:off x="360000" y="1296873"/>
            <a:ext cx="5637600" cy="2693753"/>
          </a:xfrm>
          <a:prstGeom prst="rect">
            <a:avLst/>
          </a:prstGeom>
        </p:spPr>
      </p:pic>
    </p:spTree>
    <p:extLst>
      <p:ext uri="{BB962C8B-B14F-4D97-AF65-F5344CB8AC3E}">
        <p14:creationId xmlns:p14="http://schemas.microsoft.com/office/powerpoint/2010/main" val="2013625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313150" y="1232078"/>
            <a:ext cx="2614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học phần thì khi bấm vào nút tạo thì sẽ hiển thị form để tạo. Trong đó mã học phần sẽ tự tăng theo số lượng hiện có, dễ dàng quản lý hơn.</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1D217FB6-E8F2-4555-96E8-18838F313387}"/>
              </a:ext>
            </a:extLst>
          </p:cNvPr>
          <p:cNvPicPr>
            <a:picLocks noChangeAspect="1"/>
          </p:cNvPicPr>
          <p:nvPr/>
        </p:nvPicPr>
        <p:blipFill>
          <a:blip r:embed="rId3"/>
          <a:stretch>
            <a:fillRect/>
          </a:stretch>
        </p:blipFill>
        <p:spPr>
          <a:xfrm>
            <a:off x="360000" y="1252489"/>
            <a:ext cx="5852350" cy="2829911"/>
          </a:xfrm>
          <a:prstGeom prst="rect">
            <a:avLst/>
          </a:prstGeom>
        </p:spPr>
      </p:pic>
    </p:spTree>
    <p:extLst>
      <p:ext uri="{BB962C8B-B14F-4D97-AF65-F5344CB8AC3E}">
        <p14:creationId xmlns:p14="http://schemas.microsoft.com/office/powerpoint/2010/main" val="4197074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219550" y="1174639"/>
            <a:ext cx="26652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quản lý nhóm học phần thì sẽ hiển thị danh sách các nhóm học phần hiện có.</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Trong chức năng này sẽ có 2 chức năng là tạo mới nhóm học phần vào chỉnh sửa nhóm học phần.</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D3B0E134-5608-41EB-84A8-35F2D7675154}"/>
              </a:ext>
            </a:extLst>
          </p:cNvPr>
          <p:cNvPicPr>
            <a:picLocks noChangeAspect="1"/>
          </p:cNvPicPr>
          <p:nvPr/>
        </p:nvPicPr>
        <p:blipFill>
          <a:blip r:embed="rId3"/>
          <a:stretch>
            <a:fillRect/>
          </a:stretch>
        </p:blipFill>
        <p:spPr>
          <a:xfrm>
            <a:off x="360000" y="1174639"/>
            <a:ext cx="5659200" cy="3232818"/>
          </a:xfrm>
          <a:prstGeom prst="rect">
            <a:avLst/>
          </a:prstGeom>
        </p:spPr>
      </p:pic>
    </p:spTree>
    <p:extLst>
      <p:ext uri="{BB962C8B-B14F-4D97-AF65-F5344CB8AC3E}">
        <p14:creationId xmlns:p14="http://schemas.microsoft.com/office/powerpoint/2010/main" val="2780413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284350" y="1094089"/>
            <a:ext cx="2614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thêm nhóm học phần thì khi bấm vào nút tạo thì sẽ hiển thị form với các thông tin cần thiết và mã nhóm học phần sẽ tự tăng theo số lượng hiện có để dễ dàng quản lý. </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439D3D9D-ED1C-480F-9B87-C6C96F467CEF}"/>
              </a:ext>
            </a:extLst>
          </p:cNvPr>
          <p:cNvPicPr>
            <a:picLocks noChangeAspect="1"/>
          </p:cNvPicPr>
          <p:nvPr/>
        </p:nvPicPr>
        <p:blipFill>
          <a:blip r:embed="rId3"/>
          <a:stretch>
            <a:fillRect/>
          </a:stretch>
        </p:blipFill>
        <p:spPr>
          <a:xfrm>
            <a:off x="425218" y="1180489"/>
            <a:ext cx="5659200" cy="3420337"/>
          </a:xfrm>
          <a:prstGeom prst="rect">
            <a:avLst/>
          </a:prstGeom>
        </p:spPr>
      </p:pic>
    </p:spTree>
    <p:extLst>
      <p:ext uri="{BB962C8B-B14F-4D97-AF65-F5344CB8AC3E}">
        <p14:creationId xmlns:p14="http://schemas.microsoft.com/office/powerpoint/2010/main" val="416761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học phần</a:t>
            </a:r>
            <a:endParaRPr/>
          </a:p>
        </p:txBody>
      </p:sp>
      <p:sp>
        <p:nvSpPr>
          <p:cNvPr id="475" name="Google Shape;475;p23"/>
          <p:cNvSpPr txBox="1"/>
          <p:nvPr/>
        </p:nvSpPr>
        <p:spPr>
          <a:xfrm>
            <a:off x="6363550" y="1238089"/>
            <a:ext cx="26220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chỉnh sửa nhóm học phần thì khi bấm vào nó sẽ hiển thị các thông tin hiện tại để dễ dàng chỉnh sửa.</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CC47D241-6DD2-4CBA-BF69-97870BEA3E65}"/>
              </a:ext>
            </a:extLst>
          </p:cNvPr>
          <p:cNvPicPr>
            <a:picLocks noChangeAspect="1"/>
          </p:cNvPicPr>
          <p:nvPr/>
        </p:nvPicPr>
        <p:blipFill>
          <a:blip r:embed="rId3"/>
          <a:stretch>
            <a:fillRect/>
          </a:stretch>
        </p:blipFill>
        <p:spPr>
          <a:xfrm>
            <a:off x="418018" y="1238089"/>
            <a:ext cx="5601182" cy="3389238"/>
          </a:xfrm>
          <a:prstGeom prst="rect">
            <a:avLst/>
          </a:prstGeom>
        </p:spPr>
      </p:pic>
    </p:spTree>
    <p:extLst>
      <p:ext uri="{BB962C8B-B14F-4D97-AF65-F5344CB8AC3E}">
        <p14:creationId xmlns:p14="http://schemas.microsoft.com/office/powerpoint/2010/main" val="5592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2"/>
          <p:cNvSpPr txBox="1">
            <a:spLocks noGrp="1"/>
          </p:cNvSpPr>
          <p:nvPr>
            <p:ph type="title"/>
          </p:nvPr>
        </p:nvSpPr>
        <p:spPr>
          <a:xfrm>
            <a:off x="1146807" y="1866425"/>
            <a:ext cx="6850386"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2"/>
                </a:solidFill>
              </a:rPr>
              <a:t>&lt;/</a:t>
            </a:r>
            <a:r>
              <a:rPr lang="vi-VN" sz="4000">
                <a:solidFill>
                  <a:schemeClr val="tx2"/>
                </a:solidFill>
              </a:rPr>
              <a:t>Chức năng quản lý đăng ký học phần </a:t>
            </a:r>
            <a:endParaRPr sz="4000">
              <a:solidFill>
                <a:schemeClr val="tx2"/>
              </a:solidFill>
            </a:endParaRPr>
          </a:p>
        </p:txBody>
      </p:sp>
    </p:spTree>
    <p:extLst>
      <p:ext uri="{BB962C8B-B14F-4D97-AF65-F5344CB8AC3E}">
        <p14:creationId xmlns:p14="http://schemas.microsoft.com/office/powerpoint/2010/main" val="3164575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đăng ký học phần</a:t>
            </a:r>
            <a:endParaRPr/>
          </a:p>
        </p:txBody>
      </p:sp>
      <p:sp>
        <p:nvSpPr>
          <p:cNvPr id="475" name="Google Shape;475;p23"/>
          <p:cNvSpPr txBox="1"/>
          <p:nvPr/>
        </p:nvSpPr>
        <p:spPr>
          <a:xfrm>
            <a:off x="6277150" y="1200753"/>
            <a:ext cx="26652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chức năng này sẽ hiển thị danh sách các nhóm học phần được sinh viên đăng ký.</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đây sẽ có một chức năng là chỉnh sửa đăng ký. </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A029D309-4ECE-45F0-98FE-9C5CFD2EF70D}"/>
              </a:ext>
            </a:extLst>
          </p:cNvPr>
          <p:cNvPicPr>
            <a:picLocks noChangeAspect="1"/>
          </p:cNvPicPr>
          <p:nvPr/>
        </p:nvPicPr>
        <p:blipFill>
          <a:blip r:embed="rId3"/>
          <a:stretch>
            <a:fillRect/>
          </a:stretch>
        </p:blipFill>
        <p:spPr>
          <a:xfrm>
            <a:off x="403200" y="1200753"/>
            <a:ext cx="5616000" cy="3618932"/>
          </a:xfrm>
          <a:prstGeom prst="rect">
            <a:avLst/>
          </a:prstGeom>
        </p:spPr>
      </p:pic>
    </p:spTree>
    <p:extLst>
      <p:ext uri="{BB962C8B-B14F-4D97-AF65-F5344CB8AC3E}">
        <p14:creationId xmlns:p14="http://schemas.microsoft.com/office/powerpoint/2010/main" val="229563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quản lý đăng ký học phần</a:t>
            </a:r>
            <a:endParaRPr/>
          </a:p>
        </p:txBody>
      </p:sp>
      <p:sp>
        <p:nvSpPr>
          <p:cNvPr id="475" name="Google Shape;475;p23"/>
          <p:cNvSpPr txBox="1"/>
          <p:nvPr/>
        </p:nvSpPr>
        <p:spPr>
          <a:xfrm>
            <a:off x="6192000" y="1232078"/>
            <a:ext cx="2533982"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tx1"/>
                </a:solidFill>
                <a:latin typeface="Source Code Pro"/>
                <a:ea typeface="Source Code Pro"/>
                <a:cs typeface="Source Code Pro"/>
                <a:sym typeface="Source Code Pro"/>
              </a:rPr>
              <a:t>Ở chức năng chỉnh sửa đăng ký học phần thì khi bấm vào nó sẽ hiển thị form với các thông tin hiện tại để dễ dàng chỉnh sửa.</a:t>
            </a:r>
            <a:endParaRPr sz="1200">
              <a:solidFill>
                <a:schemeClr val="tx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82D43408-0E66-42FF-B78D-777E775F51AA}"/>
              </a:ext>
            </a:extLst>
          </p:cNvPr>
          <p:cNvPicPr>
            <a:picLocks noChangeAspect="1"/>
          </p:cNvPicPr>
          <p:nvPr/>
        </p:nvPicPr>
        <p:blipFill>
          <a:blip r:embed="rId3"/>
          <a:stretch>
            <a:fillRect/>
          </a:stretch>
        </p:blipFill>
        <p:spPr>
          <a:xfrm>
            <a:off x="418018" y="1232078"/>
            <a:ext cx="5536382" cy="3154194"/>
          </a:xfrm>
          <a:prstGeom prst="rect">
            <a:avLst/>
          </a:prstGeom>
        </p:spPr>
      </p:pic>
    </p:spTree>
    <p:extLst>
      <p:ext uri="{BB962C8B-B14F-4D97-AF65-F5344CB8AC3E}">
        <p14:creationId xmlns:p14="http://schemas.microsoft.com/office/powerpoint/2010/main" val="4042337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2229300" y="2204550"/>
            <a:ext cx="46854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chemeClr val="lt2"/>
                </a:solidFill>
              </a:rPr>
              <a:t>&lt;/</a:t>
            </a:r>
            <a:r>
              <a:rPr lang="vi-VN" sz="4400">
                <a:solidFill>
                  <a:schemeClr val="lt2"/>
                </a:solidFill>
              </a:rPr>
              <a:t>Chức năng phụ</a:t>
            </a:r>
            <a:endParaRPr sz="4400"/>
          </a:p>
        </p:txBody>
      </p:sp>
    </p:spTree>
    <p:extLst>
      <p:ext uri="{BB962C8B-B14F-4D97-AF65-F5344CB8AC3E}">
        <p14:creationId xmlns:p14="http://schemas.microsoft.com/office/powerpoint/2010/main" val="254240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vi-VN" sz="1800" b="1">
                <a:effectLst/>
                <a:latin typeface="Quantico" panose="020B0604020202020204" charset="0"/>
                <a:ea typeface="Calibri" panose="020F0502020204030204" pitchFamily="34" charset="0"/>
                <a:cs typeface="Times New Roman" panose="02020603050405020304" pitchFamily="18" charset="0"/>
              </a:rPr>
              <a:t>Tối ưu hóa quy trình học tập: </a:t>
            </a:r>
            <a:r>
              <a:rPr lang="vi-VN" sz="1800">
                <a:effectLst/>
                <a:latin typeface="Quantico" panose="020B0604020202020204" charset="0"/>
                <a:ea typeface="Calibri" panose="020F0502020204030204" pitchFamily="34" charset="0"/>
                <a:cs typeface="Times New Roman" panose="02020603050405020304" pitchFamily="18" charset="0"/>
              </a:rPr>
              <a:t>Hệ thống quản lý sinh viên có thể giúp tổ chức quản lý các quy trình học tập một cách hiệu quả hơn, bao gồm đăng ký lớp học, ghi điểm, và theo dõi tiến trình học tập của sinh viên. Mục tiêu là giảm thiểu sự phức tạp trong các quy trình này và đảm bảo rằng sinh viên có thể tiến hành học tập một cách suôn sẻ.</a:t>
            </a:r>
            <a:endParaRPr lang="vi-VN"/>
          </a:p>
        </p:txBody>
      </p:sp>
    </p:spTree>
    <p:extLst>
      <p:ext uri="{BB962C8B-B14F-4D97-AF65-F5344CB8AC3E}">
        <p14:creationId xmlns:p14="http://schemas.microsoft.com/office/powerpoint/2010/main" val="822968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Downloads</a:t>
            </a:r>
            <a:endParaRPr/>
          </a:p>
        </p:txBody>
      </p:sp>
      <p:sp>
        <p:nvSpPr>
          <p:cNvPr id="475" name="Google Shape;475;p23"/>
          <p:cNvSpPr txBox="1"/>
          <p:nvPr/>
        </p:nvSpPr>
        <p:spPr>
          <a:xfrm>
            <a:off x="6313150" y="1468489"/>
            <a:ext cx="2614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mỗi chức năng sẽ xuất hiện nút download. Thì khi bấm vào nút này thì nó sẽ thực hiện tải danh sách dưới dạng file xlsx ở chức năng mà nút download được bấm vào</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A76AC371-921C-4A7E-989C-7E82B5D51833}"/>
              </a:ext>
            </a:extLst>
          </p:cNvPr>
          <p:cNvPicPr>
            <a:picLocks noChangeAspect="1"/>
          </p:cNvPicPr>
          <p:nvPr/>
        </p:nvPicPr>
        <p:blipFill>
          <a:blip r:embed="rId3"/>
          <a:stretch>
            <a:fillRect/>
          </a:stretch>
        </p:blipFill>
        <p:spPr>
          <a:xfrm>
            <a:off x="216000" y="1642789"/>
            <a:ext cx="5947200" cy="1097042"/>
          </a:xfrm>
          <a:prstGeom prst="rect">
            <a:avLst/>
          </a:prstGeom>
        </p:spPr>
      </p:pic>
    </p:spTree>
    <p:extLst>
      <p:ext uri="{BB962C8B-B14F-4D97-AF65-F5344CB8AC3E}">
        <p14:creationId xmlns:p14="http://schemas.microsoft.com/office/powerpoint/2010/main" val="3396679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Search</a:t>
            </a:r>
            <a:endParaRPr/>
          </a:p>
        </p:txBody>
      </p:sp>
      <p:sp>
        <p:nvSpPr>
          <p:cNvPr id="475" name="Google Shape;475;p23"/>
          <p:cNvSpPr txBox="1"/>
          <p:nvPr/>
        </p:nvSpPr>
        <p:spPr>
          <a:xfrm>
            <a:off x="5895549" y="1286553"/>
            <a:ext cx="2698391"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mỗi chức năng sẽ xuất hiện thanh search. Thì khi thực hiện tìm kiếm nó sẽ tìm kiếm dựa trên danh sách ở chức năng đang được search</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75BBEFDE-7A4A-4FCE-BFF3-7639AC41C1B5}"/>
              </a:ext>
            </a:extLst>
          </p:cNvPr>
          <p:cNvPicPr>
            <a:picLocks noChangeAspect="1"/>
          </p:cNvPicPr>
          <p:nvPr/>
        </p:nvPicPr>
        <p:blipFill>
          <a:blip r:embed="rId3"/>
          <a:stretch>
            <a:fillRect/>
          </a:stretch>
        </p:blipFill>
        <p:spPr>
          <a:xfrm>
            <a:off x="492459" y="1560903"/>
            <a:ext cx="3939881" cy="624894"/>
          </a:xfrm>
          <a:prstGeom prst="rect">
            <a:avLst/>
          </a:prstGeom>
        </p:spPr>
      </p:pic>
    </p:spTree>
    <p:extLst>
      <p:ext uri="{BB962C8B-B14F-4D97-AF65-F5344CB8AC3E}">
        <p14:creationId xmlns:p14="http://schemas.microsoft.com/office/powerpoint/2010/main" val="2033340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Chức năng Filter</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Ở mỗi chức năng sẽ xuất hiện Option hiển thị số lượng muốn hiển thị gồm:(10, 25, 50, 100).</a:t>
            </a:r>
          </a:p>
          <a:p>
            <a:pPr lvl="0" algn="l" rtl="0">
              <a:spcBef>
                <a:spcPts val="0"/>
              </a:spcBef>
              <a:spcAft>
                <a:spcPts val="0"/>
              </a:spcAft>
              <a:buClr>
                <a:schemeClr val="tx1"/>
              </a:buClr>
            </a:pPr>
            <a:endParaRPr lang="vi-VN" sz="1200">
              <a:solidFill>
                <a:schemeClr val="dk1"/>
              </a:solidFill>
              <a:latin typeface="Source Code Pro"/>
              <a:ea typeface="Source Code Pro"/>
              <a:cs typeface="Source Code Pro"/>
              <a:sym typeface="Source Code Pro"/>
            </a:endParaRPr>
          </a:p>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Bên cạnh đó còn có chức năng sắp xếp khi bấmv vào Label  </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A12FA009-2931-43D1-89A4-34755C09E41B}"/>
              </a:ext>
            </a:extLst>
          </p:cNvPr>
          <p:cNvPicPr>
            <a:picLocks noChangeAspect="1"/>
          </p:cNvPicPr>
          <p:nvPr/>
        </p:nvPicPr>
        <p:blipFill>
          <a:blip r:embed="rId3"/>
          <a:stretch>
            <a:fillRect/>
          </a:stretch>
        </p:blipFill>
        <p:spPr>
          <a:xfrm>
            <a:off x="201600" y="1366129"/>
            <a:ext cx="5320800" cy="889157"/>
          </a:xfrm>
          <a:prstGeom prst="rect">
            <a:avLst/>
          </a:prstGeom>
        </p:spPr>
      </p:pic>
      <p:pic>
        <p:nvPicPr>
          <p:cNvPr id="6" name="Picture 5">
            <a:extLst>
              <a:ext uri="{FF2B5EF4-FFF2-40B4-BE49-F238E27FC236}">
                <a16:creationId xmlns:a16="http://schemas.microsoft.com/office/drawing/2014/main" id="{1BCAD7C7-F437-47E0-9873-70CF611F3D89}"/>
              </a:ext>
            </a:extLst>
          </p:cNvPr>
          <p:cNvPicPr>
            <a:picLocks noChangeAspect="1"/>
          </p:cNvPicPr>
          <p:nvPr/>
        </p:nvPicPr>
        <p:blipFill>
          <a:blip r:embed="rId4"/>
          <a:stretch>
            <a:fillRect/>
          </a:stretch>
        </p:blipFill>
        <p:spPr>
          <a:xfrm>
            <a:off x="201600" y="2518625"/>
            <a:ext cx="579170" cy="1272650"/>
          </a:xfrm>
          <a:prstGeom prst="rect">
            <a:avLst/>
          </a:prstGeom>
        </p:spPr>
      </p:pic>
    </p:spTree>
    <p:extLst>
      <p:ext uri="{BB962C8B-B14F-4D97-AF65-F5344CB8AC3E}">
        <p14:creationId xmlns:p14="http://schemas.microsoft.com/office/powerpoint/2010/main" val="1816573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2610900" y="2197350"/>
            <a:ext cx="3523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chemeClr val="lt2"/>
                </a:solidFill>
              </a:rPr>
              <a:t>&lt;/</a:t>
            </a:r>
            <a:r>
              <a:rPr lang="vi-VN" sz="4400">
                <a:solidFill>
                  <a:schemeClr val="lt2"/>
                </a:solidFill>
              </a:rPr>
              <a:t>Test Case</a:t>
            </a:r>
            <a:endParaRPr sz="4400"/>
          </a:p>
        </p:txBody>
      </p:sp>
    </p:spTree>
    <p:extLst>
      <p:ext uri="{BB962C8B-B14F-4D97-AF65-F5344CB8AC3E}">
        <p14:creationId xmlns:p14="http://schemas.microsoft.com/office/powerpoint/2010/main" val="1629414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thêm}</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thực hiện thêm một đối tượng mới thành công thì nó sẽ hiển thi thông báo “Thêm … thành công”</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4EC783AA-DC3D-478F-A7D6-D70E0F6CC977}"/>
              </a:ext>
            </a:extLst>
          </p:cNvPr>
          <p:cNvPicPr>
            <a:picLocks noChangeAspect="1"/>
          </p:cNvPicPr>
          <p:nvPr/>
        </p:nvPicPr>
        <p:blipFill>
          <a:blip r:embed="rId3"/>
          <a:stretch>
            <a:fillRect/>
          </a:stretch>
        </p:blipFill>
        <p:spPr>
          <a:xfrm>
            <a:off x="335975" y="1199566"/>
            <a:ext cx="5469650" cy="3162340"/>
          </a:xfrm>
          <a:prstGeom prst="rect">
            <a:avLst/>
          </a:prstGeom>
        </p:spPr>
      </p:pic>
    </p:spTree>
    <p:extLst>
      <p:ext uri="{BB962C8B-B14F-4D97-AF65-F5344CB8AC3E}">
        <p14:creationId xmlns:p14="http://schemas.microsoft.com/office/powerpoint/2010/main" val="1310679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chỉnh sửa}</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thực hiện chỉnh sửa một đối tượng và bấm Submit thì nó sẽ hiển thi thông báo “Chình sửa … thành công”</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764C54EF-03F3-4426-9627-68E4069040F8}"/>
              </a:ext>
            </a:extLst>
          </p:cNvPr>
          <p:cNvPicPr>
            <a:picLocks noChangeAspect="1"/>
          </p:cNvPicPr>
          <p:nvPr/>
        </p:nvPicPr>
        <p:blipFill>
          <a:blip r:embed="rId3"/>
          <a:stretch>
            <a:fillRect/>
          </a:stretch>
        </p:blipFill>
        <p:spPr>
          <a:xfrm>
            <a:off x="259200" y="1198557"/>
            <a:ext cx="5551200" cy="3314894"/>
          </a:xfrm>
          <a:prstGeom prst="rect">
            <a:avLst/>
          </a:prstGeom>
        </p:spPr>
      </p:pic>
    </p:spTree>
    <p:extLst>
      <p:ext uri="{BB962C8B-B14F-4D97-AF65-F5344CB8AC3E}">
        <p14:creationId xmlns:p14="http://schemas.microsoft.com/office/powerpoint/2010/main" val="4166582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nhập}</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nhập và không nhập Email hoặc Pass thì sẽ hiển thị thông báo “Email và Pass bạn đang trống, vui lòng nhập đầy đủ.”</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A6107E77-094D-4A2C-B78C-1993C9AFCBE1}"/>
              </a:ext>
            </a:extLst>
          </p:cNvPr>
          <p:cNvPicPr>
            <a:picLocks noChangeAspect="1"/>
          </p:cNvPicPr>
          <p:nvPr/>
        </p:nvPicPr>
        <p:blipFill>
          <a:blip r:embed="rId3"/>
          <a:stretch>
            <a:fillRect/>
          </a:stretch>
        </p:blipFill>
        <p:spPr>
          <a:xfrm>
            <a:off x="201600" y="1195200"/>
            <a:ext cx="5679550" cy="3465770"/>
          </a:xfrm>
          <a:prstGeom prst="rect">
            <a:avLst/>
          </a:prstGeom>
        </p:spPr>
      </p:pic>
    </p:spTree>
    <p:extLst>
      <p:ext uri="{BB962C8B-B14F-4D97-AF65-F5344CB8AC3E}">
        <p14:creationId xmlns:p14="http://schemas.microsoft.com/office/powerpoint/2010/main" val="4189230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nhập}</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nhập và nhập sai Email hoặc Pass thì sẽ hiển thị thông báo “Email và Pass bạn đang không đúng, vui lòng nhập lại.”</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1F6E7E18-D471-494B-82C4-B9DB03DF0E23}"/>
              </a:ext>
            </a:extLst>
          </p:cNvPr>
          <p:cNvPicPr>
            <a:picLocks noChangeAspect="1"/>
          </p:cNvPicPr>
          <p:nvPr/>
        </p:nvPicPr>
        <p:blipFill>
          <a:blip r:embed="rId3"/>
          <a:stretch>
            <a:fillRect/>
          </a:stretch>
        </p:blipFill>
        <p:spPr>
          <a:xfrm>
            <a:off x="259200" y="1166400"/>
            <a:ext cx="5580000" cy="3467332"/>
          </a:xfrm>
          <a:prstGeom prst="rect">
            <a:avLst/>
          </a:prstGeom>
        </p:spPr>
      </p:pic>
    </p:spTree>
    <p:extLst>
      <p:ext uri="{BB962C8B-B14F-4D97-AF65-F5344CB8AC3E}">
        <p14:creationId xmlns:p14="http://schemas.microsoft.com/office/powerpoint/2010/main" val="289339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ký}</a:t>
            </a:r>
            <a:endParaRPr/>
          </a:p>
        </p:txBody>
      </p:sp>
      <p:sp>
        <p:nvSpPr>
          <p:cNvPr id="475" name="Google Shape;475;p23"/>
          <p:cNvSpPr txBox="1"/>
          <p:nvPr/>
        </p:nvSpPr>
        <p:spPr>
          <a:xfrm>
            <a:off x="5931550" y="1262007"/>
            <a:ext cx="26508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ký và nhập Email đã tồn tai trong hệ thống thì sẽ hiển thị thông báo “Email đã tồn tại, vui lòng nhập lại.”</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F672FDA5-6ACF-45D1-BA93-3979718168BA}"/>
              </a:ext>
            </a:extLst>
          </p:cNvPr>
          <p:cNvPicPr>
            <a:picLocks noChangeAspect="1"/>
          </p:cNvPicPr>
          <p:nvPr/>
        </p:nvPicPr>
        <p:blipFill>
          <a:blip r:embed="rId3"/>
          <a:stretch>
            <a:fillRect/>
          </a:stretch>
        </p:blipFill>
        <p:spPr>
          <a:xfrm>
            <a:off x="221951" y="1220157"/>
            <a:ext cx="5709599" cy="3513014"/>
          </a:xfrm>
          <a:prstGeom prst="rect">
            <a:avLst/>
          </a:prstGeom>
        </p:spPr>
      </p:pic>
    </p:spTree>
    <p:extLst>
      <p:ext uri="{BB962C8B-B14F-4D97-AF65-F5344CB8AC3E}">
        <p14:creationId xmlns:p14="http://schemas.microsoft.com/office/powerpoint/2010/main" val="3383792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ký}</a:t>
            </a:r>
            <a:endParaRPr/>
          </a:p>
        </p:txBody>
      </p:sp>
      <p:sp>
        <p:nvSpPr>
          <p:cNvPr id="475" name="Google Shape;475;p23"/>
          <p:cNvSpPr txBox="1"/>
          <p:nvPr/>
        </p:nvSpPr>
        <p:spPr>
          <a:xfrm>
            <a:off x="5931550" y="1262007"/>
            <a:ext cx="2751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ký và nhập Pass và Pass xác nhận khác nhau thì sẽ hiển thị thông báo “Mật khẩu và mật khẩu nhập lại không khớp, vui lòng nhập lại.”</a:t>
            </a:r>
            <a:endParaRPr sz="1200">
              <a:solidFill>
                <a:schemeClr val="dk1"/>
              </a:solidFill>
              <a:latin typeface="Source Code Pro"/>
              <a:ea typeface="Source Code Pro"/>
              <a:cs typeface="Source Code Pro"/>
              <a:sym typeface="Source Code Pro"/>
            </a:endParaRPr>
          </a:p>
        </p:txBody>
      </p:sp>
      <p:pic>
        <p:nvPicPr>
          <p:cNvPr id="4" name="Picture 3">
            <a:extLst>
              <a:ext uri="{FF2B5EF4-FFF2-40B4-BE49-F238E27FC236}">
                <a16:creationId xmlns:a16="http://schemas.microsoft.com/office/drawing/2014/main" id="{52219BEC-CE29-4001-8CB4-79BB1AE79ACF}"/>
              </a:ext>
            </a:extLst>
          </p:cNvPr>
          <p:cNvPicPr>
            <a:picLocks noChangeAspect="1"/>
          </p:cNvPicPr>
          <p:nvPr/>
        </p:nvPicPr>
        <p:blipFill>
          <a:blip r:embed="rId3"/>
          <a:stretch>
            <a:fillRect/>
          </a:stretch>
        </p:blipFill>
        <p:spPr>
          <a:xfrm>
            <a:off x="302400" y="1262007"/>
            <a:ext cx="5629150" cy="3234022"/>
          </a:xfrm>
          <a:prstGeom prst="rect">
            <a:avLst/>
          </a:prstGeom>
        </p:spPr>
      </p:pic>
    </p:spTree>
    <p:extLst>
      <p:ext uri="{BB962C8B-B14F-4D97-AF65-F5344CB8AC3E}">
        <p14:creationId xmlns:p14="http://schemas.microsoft.com/office/powerpoint/2010/main" val="25660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vi-VN" sz="1800" b="1">
                <a:effectLst/>
                <a:latin typeface="Quantico" panose="020B0604020202020204" charset="0"/>
                <a:ea typeface="Calibri" panose="020F0502020204030204" pitchFamily="34" charset="0"/>
                <a:cs typeface="Times New Roman" panose="02020603050405020304" pitchFamily="18" charset="0"/>
              </a:rPr>
              <a:t>Dự đoán và phân tích dữ liệu: </a:t>
            </a:r>
            <a:r>
              <a:rPr lang="vi-VN" sz="1800">
                <a:effectLst/>
                <a:latin typeface="Quantico" panose="020B0604020202020204" charset="0"/>
                <a:ea typeface="Calibri" panose="020F0502020204030204" pitchFamily="34" charset="0"/>
                <a:cs typeface="Times New Roman" panose="02020603050405020304" pitchFamily="18" charset="0"/>
              </a:rPr>
              <a:t>Hệ thống quản lý sinh viên có thể sử dụng dữ liệu để dự đoán xu hướng và cung cấp thông tin hữu ích cho quản lý và giáo viên. Điều này có thể giúp trong việc đảm bảo sự thành công của sinh viên, cải thiện chất lượng giảng dạy và quản lý tài chính.</a:t>
            </a:r>
            <a:endParaRPr lang="vi-VN"/>
          </a:p>
        </p:txBody>
      </p:sp>
    </p:spTree>
    <p:extLst>
      <p:ext uri="{BB962C8B-B14F-4D97-AF65-F5344CB8AC3E}">
        <p14:creationId xmlns:p14="http://schemas.microsoft.com/office/powerpoint/2010/main" val="4213394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ký}</a:t>
            </a:r>
            <a:endParaRPr/>
          </a:p>
        </p:txBody>
      </p:sp>
      <p:sp>
        <p:nvSpPr>
          <p:cNvPr id="475" name="Google Shape;475;p23"/>
          <p:cNvSpPr txBox="1"/>
          <p:nvPr/>
        </p:nvSpPr>
        <p:spPr>
          <a:xfrm>
            <a:off x="5931550" y="1262007"/>
            <a:ext cx="2751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ký và nhập Pass và Pass xác nhận ít hơn 8 ký tự và không có chữ cái in hóa và không có ít nhất một số thì sẽ hiển thị thông báo “Mật khẩu phải có ít nhất 8 ký tự, bao gồm ít nhất một chữ cái viết hoa và ít nhất một số.”</a:t>
            </a:r>
            <a:endParaRPr sz="1200">
              <a:solidFill>
                <a:schemeClr val="dk1"/>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7ECBE40D-C9B1-41E4-B0B6-E4EE370D1485}"/>
              </a:ext>
            </a:extLst>
          </p:cNvPr>
          <p:cNvPicPr>
            <a:picLocks noChangeAspect="1"/>
          </p:cNvPicPr>
          <p:nvPr/>
        </p:nvPicPr>
        <p:blipFill>
          <a:blip r:embed="rId3"/>
          <a:stretch>
            <a:fillRect/>
          </a:stretch>
        </p:blipFill>
        <p:spPr>
          <a:xfrm>
            <a:off x="237600" y="1262007"/>
            <a:ext cx="5673600" cy="3181552"/>
          </a:xfrm>
          <a:prstGeom prst="rect">
            <a:avLst/>
          </a:prstGeom>
        </p:spPr>
      </p:pic>
    </p:spTree>
    <p:extLst>
      <p:ext uri="{BB962C8B-B14F-4D97-AF65-F5344CB8AC3E}">
        <p14:creationId xmlns:p14="http://schemas.microsoft.com/office/powerpoint/2010/main" val="3305146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360000" y="323815"/>
            <a:ext cx="804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lt2"/>
                </a:solidFill>
              </a:rPr>
              <a:t>Test case {Thông báo khi đăng ký}</a:t>
            </a:r>
            <a:endParaRPr/>
          </a:p>
        </p:txBody>
      </p:sp>
      <p:sp>
        <p:nvSpPr>
          <p:cNvPr id="475" name="Google Shape;475;p23"/>
          <p:cNvSpPr txBox="1"/>
          <p:nvPr/>
        </p:nvSpPr>
        <p:spPr>
          <a:xfrm>
            <a:off x="5931550" y="1262007"/>
            <a:ext cx="2751650" cy="548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tx1"/>
              </a:buClr>
              <a:buFont typeface="Wingdings" panose="05000000000000000000" pitchFamily="2" charset="2"/>
              <a:buChar char="Ø"/>
            </a:pPr>
            <a:r>
              <a:rPr lang="vi-VN" sz="1200">
                <a:solidFill>
                  <a:schemeClr val="dk1"/>
                </a:solidFill>
                <a:latin typeface="Source Code Pro"/>
                <a:ea typeface="Source Code Pro"/>
                <a:cs typeface="Source Code Pro"/>
                <a:sym typeface="Source Code Pro"/>
              </a:rPr>
              <a:t>Khi bấm vào nút đăng ký và tạo thành công thì sẽ hiển thị thông báo “Tạo tài khoản thành thành công, mời bạn đăng nhập.”</a:t>
            </a:r>
            <a:endParaRPr sz="1200">
              <a:solidFill>
                <a:schemeClr val="dk1"/>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514E5948-B9F6-4BA2-BE29-6B1A244F534D}"/>
              </a:ext>
            </a:extLst>
          </p:cNvPr>
          <p:cNvPicPr>
            <a:picLocks noChangeAspect="1"/>
          </p:cNvPicPr>
          <p:nvPr/>
        </p:nvPicPr>
        <p:blipFill>
          <a:blip r:embed="rId3"/>
          <a:stretch>
            <a:fillRect/>
          </a:stretch>
        </p:blipFill>
        <p:spPr>
          <a:xfrm>
            <a:off x="221365" y="1262007"/>
            <a:ext cx="5710185" cy="3194793"/>
          </a:xfrm>
          <a:prstGeom prst="rect">
            <a:avLst/>
          </a:prstGeom>
        </p:spPr>
      </p:pic>
    </p:spTree>
    <p:extLst>
      <p:ext uri="{BB962C8B-B14F-4D97-AF65-F5344CB8AC3E}">
        <p14:creationId xmlns:p14="http://schemas.microsoft.com/office/powerpoint/2010/main" val="1096933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1921725" y="2283750"/>
            <a:ext cx="530055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chemeClr val="lt2"/>
                </a:solidFill>
              </a:rPr>
              <a:t>&lt;/</a:t>
            </a:r>
            <a:r>
              <a:rPr lang="vi-VN" sz="4400">
                <a:solidFill>
                  <a:schemeClr val="tx1"/>
                </a:solidFill>
              </a:rPr>
              <a:t>Usecase Diagram</a:t>
            </a:r>
            <a:endParaRPr sz="4400">
              <a:solidFill>
                <a:schemeClr val="tx1"/>
              </a:solidFill>
            </a:endParaRPr>
          </a:p>
        </p:txBody>
      </p:sp>
    </p:spTree>
    <p:extLst>
      <p:ext uri="{BB962C8B-B14F-4D97-AF65-F5344CB8AC3E}">
        <p14:creationId xmlns:p14="http://schemas.microsoft.com/office/powerpoint/2010/main" val="4175561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5" name="Picture 4">
            <a:extLst>
              <a:ext uri="{FF2B5EF4-FFF2-40B4-BE49-F238E27FC236}">
                <a16:creationId xmlns:a16="http://schemas.microsoft.com/office/drawing/2014/main" id="{17B4EC67-6420-4856-9951-3118266FD26F}"/>
              </a:ext>
            </a:extLst>
          </p:cNvPr>
          <p:cNvPicPr>
            <a:picLocks noChangeAspect="1"/>
          </p:cNvPicPr>
          <p:nvPr/>
        </p:nvPicPr>
        <p:blipFill>
          <a:blip r:embed="rId3"/>
          <a:stretch>
            <a:fillRect/>
          </a:stretch>
        </p:blipFill>
        <p:spPr>
          <a:xfrm>
            <a:off x="1514316" y="352800"/>
            <a:ext cx="6115368" cy="4437900"/>
          </a:xfrm>
          <a:prstGeom prst="rect">
            <a:avLst/>
          </a:prstGeom>
        </p:spPr>
      </p:pic>
    </p:spTree>
    <p:extLst>
      <p:ext uri="{BB962C8B-B14F-4D97-AF65-F5344CB8AC3E}">
        <p14:creationId xmlns:p14="http://schemas.microsoft.com/office/powerpoint/2010/main" val="125333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vi-VN">
                <a:solidFill>
                  <a:schemeClr val="tx1"/>
                </a:solidFill>
              </a:rPr>
              <a:t>Giới thiệu mục tiêu xây dựng hệ thống </a:t>
            </a:r>
            <a:endParaRPr>
              <a:solidFill>
                <a:schemeClr val="tx1"/>
              </a:solidFill>
            </a:endParaRPr>
          </a:p>
        </p:txBody>
      </p:sp>
      <p:sp>
        <p:nvSpPr>
          <p:cNvPr id="103" name="Google Shape;103;p16"/>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vi-VN" sz="1800" b="1">
                <a:effectLst/>
                <a:latin typeface="Quantico" panose="020B0604020202020204" charset="0"/>
                <a:ea typeface="Calibri" panose="020F0502020204030204" pitchFamily="34" charset="0"/>
                <a:cs typeface="Times New Roman" panose="02020603050405020304" pitchFamily="18" charset="0"/>
              </a:rPr>
              <a:t>Tạo điều kiện cho quản lý đa cấp:</a:t>
            </a:r>
            <a:r>
              <a:rPr lang="vi-VN" sz="1800">
                <a:effectLst/>
                <a:latin typeface="Quantico" panose="020B0604020202020204" charset="0"/>
                <a:ea typeface="Calibri" panose="020F0502020204030204" pitchFamily="34" charset="0"/>
                <a:cs typeface="Times New Roman" panose="02020603050405020304" pitchFamily="18" charset="0"/>
              </a:rPr>
              <a:t> Hệ thống quản lý sinh viên có thể cung cấp một giao diện đa cấp cho các người quản lý, giúp họ theo dõi và quản lý thông tin sinh viên theo nhiều khía cạnh khác nhau. Điều này có thể giúp cải thiện quản lý toàn diện của trường hoặc tổ chức giáo dục.</a:t>
            </a:r>
            <a:endParaRPr lang="vi-VN"/>
          </a:p>
        </p:txBody>
      </p:sp>
    </p:spTree>
    <p:extLst>
      <p:ext uri="{BB962C8B-B14F-4D97-AF65-F5344CB8AC3E}">
        <p14:creationId xmlns:p14="http://schemas.microsoft.com/office/powerpoint/2010/main" val="222257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&lt;/</a:t>
            </a:r>
            <a:r>
              <a:rPr lang="vi-VN">
                <a:solidFill>
                  <a:schemeClr val="tx1"/>
                </a:solidFill>
              </a:rPr>
              <a:t>Đối tượng nghiên cứu</a:t>
            </a:r>
            <a:endParaRPr>
              <a:solidFill>
                <a:schemeClr val="tx1"/>
              </a:solidFill>
            </a:endParaRPr>
          </a:p>
        </p:txBody>
      </p:sp>
      <p:sp>
        <p:nvSpPr>
          <p:cNvPr id="110" name="Google Shape;110;p17"/>
          <p:cNvSpPr txBox="1"/>
          <p:nvPr/>
        </p:nvSpPr>
        <p:spPr>
          <a:xfrm>
            <a:off x="626400" y="2628806"/>
            <a:ext cx="2565188"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200">
                <a:solidFill>
                  <a:schemeClr val="dk1"/>
                </a:solidFill>
                <a:latin typeface="Quantico"/>
                <a:ea typeface="Quantico"/>
                <a:cs typeface="Quantico"/>
                <a:sym typeface="Quantico"/>
              </a:rPr>
              <a:t>Quản lý sinh viên</a:t>
            </a:r>
            <a:endParaRPr sz="2200">
              <a:solidFill>
                <a:schemeClr val="dk1"/>
              </a:solidFill>
              <a:latin typeface="Quantico"/>
              <a:ea typeface="Quantico"/>
              <a:cs typeface="Quantico"/>
              <a:sym typeface="Quantico"/>
            </a:endParaRPr>
          </a:p>
        </p:txBody>
      </p:sp>
      <p:sp>
        <p:nvSpPr>
          <p:cNvPr id="112" name="Google Shape;112;p17"/>
          <p:cNvSpPr/>
          <p:nvPr/>
        </p:nvSpPr>
        <p:spPr>
          <a:xfrm>
            <a:off x="266044" y="265055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 name="Google Shape;114;p17"/>
          <p:cNvSpPr txBox="1"/>
          <p:nvPr/>
        </p:nvSpPr>
        <p:spPr>
          <a:xfrm>
            <a:off x="3984263" y="1469163"/>
            <a:ext cx="1553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200">
                <a:solidFill>
                  <a:schemeClr val="dk1"/>
                </a:solidFill>
                <a:latin typeface="Quantico"/>
                <a:ea typeface="Quantico"/>
                <a:cs typeface="Quantico"/>
                <a:sym typeface="Quantico"/>
              </a:rPr>
              <a:t>Sinh viên</a:t>
            </a:r>
          </a:p>
        </p:txBody>
      </p:sp>
      <p:sp>
        <p:nvSpPr>
          <p:cNvPr id="123" name="Google Shape;123;p17"/>
          <p:cNvSpPr txBox="1"/>
          <p:nvPr/>
        </p:nvSpPr>
        <p:spPr>
          <a:xfrm>
            <a:off x="3984264" y="3788450"/>
            <a:ext cx="2737958"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200">
                <a:solidFill>
                  <a:schemeClr val="dk1"/>
                </a:solidFill>
                <a:latin typeface="Quantico"/>
                <a:ea typeface="Quantico"/>
                <a:cs typeface="Quantico"/>
                <a:sym typeface="Quantico"/>
              </a:rPr>
              <a:t>Giảng viên</a:t>
            </a:r>
            <a:endParaRPr sz="2200">
              <a:solidFill>
                <a:schemeClr val="dk1"/>
              </a:solidFill>
              <a:latin typeface="Quantico"/>
              <a:ea typeface="Quantico"/>
              <a:cs typeface="Quantico"/>
              <a:sym typeface="Quantico"/>
            </a:endParaRPr>
          </a:p>
        </p:txBody>
      </p:sp>
      <p:cxnSp>
        <p:nvCxnSpPr>
          <p:cNvPr id="125" name="Google Shape;125;p17"/>
          <p:cNvCxnSpPr>
            <a:cxnSpLocks/>
            <a:stCxn id="110" idx="3"/>
            <a:endCxn id="114" idx="1"/>
          </p:cNvCxnSpPr>
          <p:nvPr/>
        </p:nvCxnSpPr>
        <p:spPr>
          <a:xfrm flipV="1">
            <a:off x="3191588" y="1697763"/>
            <a:ext cx="792675" cy="1159643"/>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26" name="Google Shape;126;p17"/>
          <p:cNvCxnSpPr>
            <a:cxnSpLocks/>
            <a:stCxn id="110" idx="3"/>
            <a:endCxn id="123" idx="1"/>
          </p:cNvCxnSpPr>
          <p:nvPr/>
        </p:nvCxnSpPr>
        <p:spPr>
          <a:xfrm>
            <a:off x="3191588" y="2857406"/>
            <a:ext cx="792675" cy="1159644"/>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76" name="Google Shape;124;p17">
            <a:extLst>
              <a:ext uri="{FF2B5EF4-FFF2-40B4-BE49-F238E27FC236}">
                <a16:creationId xmlns:a16="http://schemas.microsoft.com/office/drawing/2014/main" id="{E91F10A5-ECA6-4A3F-9BA9-782E6D51BE48}"/>
              </a:ext>
            </a:extLst>
          </p:cNvPr>
          <p:cNvSpPr txBox="1"/>
          <p:nvPr/>
        </p:nvSpPr>
        <p:spPr>
          <a:xfrm>
            <a:off x="5353243" y="3911150"/>
            <a:ext cx="3751200" cy="457200"/>
          </a:xfrm>
          <a:prstGeom prst="rect">
            <a:avLst/>
          </a:prstGeom>
          <a:noFill/>
          <a:ln>
            <a:noFill/>
          </a:ln>
        </p:spPr>
        <p:txBody>
          <a:bodyPr spcFirstLastPara="1" wrap="square" lIns="91425" tIns="91425" rIns="91425" bIns="91425" anchor="ctr" anchorCtr="0">
            <a:noAutofit/>
          </a:bodyPr>
          <a:lstStyle/>
          <a:p>
            <a:pPr marL="152400" lvl="0" algn="l" rtl="0">
              <a:spcBef>
                <a:spcPts val="0"/>
              </a:spcBef>
              <a:spcAft>
                <a:spcPts val="0"/>
              </a:spcAft>
              <a:buClr>
                <a:schemeClr val="dk1"/>
              </a:buClr>
              <a:buSzPts val="1200"/>
            </a:pPr>
            <a:r>
              <a:rPr lang="vi-VN" sz="1200">
                <a:solidFill>
                  <a:schemeClr val="dk1"/>
                </a:solidFill>
                <a:latin typeface="Source Code Pro"/>
                <a:ea typeface="Source Code Pro"/>
                <a:cs typeface="Source Code Pro"/>
                <a:sym typeface="Source Code Pro"/>
              </a:rPr>
              <a:t>là một đối tượng nghiên cứu quan trọng để xác định cách hệ thống quản lý sinh viên có thể hỗ trợ quy trình giảng dạy và theo dõi tiến trình học tập của sinh viên. Nghiên cứu có thể tập trung vào cách giảng viên sử dụng hệ thống để ghi điểm, tạo bài giảng, và theo dõi hiệu suất sinh viên.</a:t>
            </a:r>
          </a:p>
        </p:txBody>
      </p:sp>
      <p:sp>
        <p:nvSpPr>
          <p:cNvPr id="77" name="Google Shape;115;p17">
            <a:extLst>
              <a:ext uri="{FF2B5EF4-FFF2-40B4-BE49-F238E27FC236}">
                <a16:creationId xmlns:a16="http://schemas.microsoft.com/office/drawing/2014/main" id="{3ACC6286-F579-437F-A8CA-46DD3CC74D40}"/>
              </a:ext>
            </a:extLst>
          </p:cNvPr>
          <p:cNvSpPr txBox="1"/>
          <p:nvPr/>
        </p:nvSpPr>
        <p:spPr>
          <a:xfrm>
            <a:off x="5353243" y="1589343"/>
            <a:ext cx="3751200" cy="457200"/>
          </a:xfrm>
          <a:prstGeom prst="rect">
            <a:avLst/>
          </a:prstGeom>
          <a:noFill/>
          <a:ln>
            <a:noFill/>
          </a:ln>
        </p:spPr>
        <p:txBody>
          <a:bodyPr spcFirstLastPara="1" wrap="square" lIns="91425" tIns="91425" rIns="91425" bIns="91425" anchor="ctr" anchorCtr="0">
            <a:noAutofit/>
          </a:bodyPr>
          <a:lstStyle/>
          <a:p>
            <a:pPr marL="152400" lvl="0" algn="l" rtl="0">
              <a:spcBef>
                <a:spcPts val="0"/>
              </a:spcBef>
              <a:spcAft>
                <a:spcPts val="0"/>
              </a:spcAft>
              <a:buClr>
                <a:schemeClr val="dk1"/>
              </a:buClr>
              <a:buSzPts val="1200"/>
            </a:pPr>
            <a:r>
              <a:rPr lang="en-US" sz="1200">
                <a:solidFill>
                  <a:schemeClr val="dk1"/>
                </a:solidFill>
                <a:latin typeface="Source Code Pro"/>
                <a:ea typeface="Source Code Pro"/>
                <a:cs typeface="Source Code Pro"/>
                <a:sym typeface="Source Code Pro"/>
              </a:rPr>
              <a:t>là một phần quan trọng của hệ thống quản lý sinh viên. Nghiên cứu có thể tập trung vào việc cải thiện trải nghiệm của sinh viên trong việc truy cập thông tin, đăng ký lớp học, quản lý học phí và theo dõi tiến trình học tập của họ.</a:t>
            </a:r>
          </a:p>
        </p:txBody>
      </p:sp>
    </p:spTree>
  </p:cSld>
  <p:clrMapOvr>
    <a:masterClrMapping/>
  </p:clrMapOvr>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3203</Words>
  <Application>Microsoft Office PowerPoint</Application>
  <PresentationFormat>On-screen Show (16:9)</PresentationFormat>
  <Paragraphs>205</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Nunito Light</vt:lpstr>
      <vt:lpstr>Wingdings</vt:lpstr>
      <vt:lpstr>Arial</vt:lpstr>
      <vt:lpstr>Source Code Pro</vt:lpstr>
      <vt:lpstr>Quantico</vt:lpstr>
      <vt:lpstr>New Operating System Design Pitch Deck  Infographics by Slidesgo</vt:lpstr>
      <vt:lpstr>Quản lý sinh viên </vt:lpstr>
      <vt:lpstr>&lt;/Thành viên trong nhóm</vt:lpstr>
      <vt:lpstr>&lt;/Giới thiệu mục tiêu xây dựng hệ thống </vt:lpstr>
      <vt:lpstr>&lt;/Giới thiệu mục tiêu xây dựng hệ thống </vt:lpstr>
      <vt:lpstr>&lt;/Giới thiệu mục tiêu xây dựng hệ thống </vt:lpstr>
      <vt:lpstr>&lt;/Giới thiệu mục tiêu xây dựng hệ thống </vt:lpstr>
      <vt:lpstr>&lt;/Giới thiệu mục tiêu xây dựng hệ thống </vt:lpstr>
      <vt:lpstr>&lt;/Giới thiệu mục tiêu xây dựng hệ thống </vt:lpstr>
      <vt:lpstr>&lt;/Đối tượng nghiên cứu</vt:lpstr>
      <vt:lpstr>&lt;/Phạm vi nghiên cứu</vt:lpstr>
      <vt:lpstr>&lt;/Thách thức và khó khăn bài toán</vt:lpstr>
      <vt:lpstr>&lt;/Đặc tả đề tài_giới thiệu các đối tượng xây dựng hệ thống.</vt:lpstr>
      <vt:lpstr>&lt;/Mô hình ERD (Entity Relationship Diagram)</vt:lpstr>
      <vt:lpstr>PowerPoint Presentation</vt:lpstr>
      <vt:lpstr>&lt;/Các chức năng hệ thống</vt:lpstr>
      <vt:lpstr>&lt;/Chức năng đăng ký</vt:lpstr>
      <vt:lpstr>&lt;/Chức năng đăng nhập</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sinh viên</vt:lpstr>
      <vt:lpstr>&lt;/Chức năng quản lý giảng viên</vt:lpstr>
      <vt:lpstr>&lt;/Chức năng quản lý giảng viên</vt:lpstr>
      <vt:lpstr>&lt;/Chức năng quản lý giảng viên</vt:lpstr>
      <vt:lpstr>&lt;/Chức năng quản lý giảng viên</vt:lpstr>
      <vt:lpstr>&lt;/Chức năng quản lý giảng viên</vt:lpstr>
      <vt:lpstr>&lt;/Chức năng quản lý khoa</vt:lpstr>
      <vt:lpstr>&lt;/Chức năng quản lý khoa</vt:lpstr>
      <vt:lpstr>&lt;/Chức năng quản lý khoa</vt:lpstr>
      <vt:lpstr>&lt;/Chức năng quản lý khoa</vt:lpstr>
      <vt:lpstr>&lt;/Chức năng quản lý chuyên ngành</vt:lpstr>
      <vt:lpstr>&lt;/Chức năng quản lý chuyên ngành</vt:lpstr>
      <vt:lpstr>&lt;/Chức năng quản lý chuyên ngành</vt:lpstr>
      <vt:lpstr>&lt;/Chức năng quản lý chuyên ngành</vt:lpstr>
      <vt:lpstr>&lt;/Chức năng quản lý lớp</vt:lpstr>
      <vt:lpstr>&lt;/Chức năng quản lý lớp</vt:lpstr>
      <vt:lpstr>&lt;/Chức năng quản lý lớp</vt:lpstr>
      <vt:lpstr>&lt;/Chức năng quản lý lớp</vt:lpstr>
      <vt:lpstr>&lt;/Chức năng quản lý điểm</vt:lpstr>
      <vt:lpstr>&lt;/Chức năng quản lý điểm</vt:lpstr>
      <vt:lpstr>&lt;/Chức năng quản lý điểm</vt:lpstr>
      <vt:lpstr>&lt;/Chức năng quản lý điểm</vt:lpstr>
      <vt:lpstr>&lt;/Chức năng quản lý học phần</vt:lpstr>
      <vt:lpstr>&lt;/Chức năng quản lý học phần</vt:lpstr>
      <vt:lpstr>&lt;/Chức năng quản lý học phần</vt:lpstr>
      <vt:lpstr>&lt;/Chức năng quản lý học phần</vt:lpstr>
      <vt:lpstr>&lt;/Chức năng quản lý học phần</vt:lpstr>
      <vt:lpstr>&lt;/Chức năng quản lý học phần</vt:lpstr>
      <vt:lpstr>&lt;/Chức năng quản lý học phần</vt:lpstr>
      <vt:lpstr>&lt;/Chức năng quản lý đăng ký học phần </vt:lpstr>
      <vt:lpstr>&lt;/Chức năng quản lý đăng ký học phần</vt:lpstr>
      <vt:lpstr>&lt;/Chức năng quản lý đăng ký học phần</vt:lpstr>
      <vt:lpstr>&lt;/Chức năng phụ</vt:lpstr>
      <vt:lpstr>&lt;/Chức năng Downloads</vt:lpstr>
      <vt:lpstr>&lt;/Chức năng Search</vt:lpstr>
      <vt:lpstr>&lt;/Chức năng Filter</vt:lpstr>
      <vt:lpstr>&lt;/Test Case</vt:lpstr>
      <vt:lpstr>&lt;/Test case {Thông báo khi thêm}</vt:lpstr>
      <vt:lpstr>&lt;/Test case {Thông báo khi chỉnh sửa}</vt:lpstr>
      <vt:lpstr>&lt;/Test case {Thông báo khi đăng nhập}</vt:lpstr>
      <vt:lpstr>&lt;/Test case {Thông báo khi đăng nhập}</vt:lpstr>
      <vt:lpstr>&lt;/Test case {Thông báo khi đăng ký}</vt:lpstr>
      <vt:lpstr>&lt;/Test case {Thông báo khi đăng ký}</vt:lpstr>
      <vt:lpstr>&lt;/Test case {Thông báo khi đăng ký}</vt:lpstr>
      <vt:lpstr>&lt;/Test case {Thông báo khi đăng ký}</vt:lpstr>
      <vt:lpstr>&lt;/Usecase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sinh viên </dc:title>
  <cp:lastModifiedBy>Tiến Dư</cp:lastModifiedBy>
  <cp:revision>62</cp:revision>
  <dcterms:modified xsi:type="dcterms:W3CDTF">2023-12-18T08:31:10Z</dcterms:modified>
</cp:coreProperties>
</file>